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3" r:id="rId14"/>
    <p:sldId id="274" r:id="rId15"/>
    <p:sldId id="267" r:id="rId16"/>
    <p:sldId id="268" r:id="rId17"/>
    <p:sldId id="269" r:id="rId18"/>
    <p:sldId id="270" r:id="rId19"/>
    <p:sldId id="271" r:id="rId20"/>
    <p:sldId id="272"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Gill Sans" panose="020B0604020202020204" charset="0"/>
      <p:regular r:id="rId27"/>
      <p:bold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EgbBr8ijtavEMKB43cL6TpBsy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878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9"/>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6600"/>
              <a:buFont typeface="Gill Sans"/>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9"/>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7" name="Google Shape;17;p19"/>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9"/>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0" name="Google Shape;20;p19"/>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3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0"/>
          <p:cNvSpPr txBox="1">
            <a:spLocks noGrp="1"/>
          </p:cNvSpPr>
          <p:nvPr>
            <p:ph type="body" idx="1"/>
          </p:nvPr>
        </p:nvSpPr>
        <p:spPr>
          <a:xfrm rot="5400000">
            <a:off x="4527910" y="-1060599"/>
            <a:ext cx="3450613" cy="960327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85" name="Google Shape;85;p3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8" name="Google Shape;88;p30"/>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31"/>
          <p:cNvSpPr txBox="1">
            <a:spLocks noGrp="1"/>
          </p:cNvSpPr>
          <p:nvPr>
            <p:ph type="title"/>
          </p:nvPr>
        </p:nvSpPr>
        <p:spPr>
          <a:xfrm rot="5400000">
            <a:off x="7917038" y="2321047"/>
            <a:ext cx="4659889" cy="161574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31"/>
          <p:cNvSpPr txBox="1">
            <a:spLocks noGrp="1"/>
          </p:cNvSpPr>
          <p:nvPr>
            <p:ph type="body" idx="1"/>
          </p:nvPr>
        </p:nvSpPr>
        <p:spPr>
          <a:xfrm rot="5400000">
            <a:off x="3029143" y="-785498"/>
            <a:ext cx="4659889" cy="782883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2" name="Google Shape;92;p3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5" name="Google Shape;95;p31"/>
          <p:cNvCxnSpPr/>
          <p:nvPr/>
        </p:nvCxnSpPr>
        <p:spPr>
          <a:xfrm>
            <a:off x="9439111" y="798973"/>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5" name="Google Shape;10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7" name="Google Shape;1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
        <p:cNvGrpSpPr/>
        <p:nvPr/>
      </p:nvGrpSpPr>
      <p:grpSpPr>
        <a:xfrm>
          <a:off x="0" y="0"/>
          <a:ext cx="0" cy="0"/>
          <a:chOff x="0" y="0"/>
          <a:chExt cx="0" cy="0"/>
        </a:xfrm>
      </p:grpSpPr>
      <p:sp>
        <p:nvSpPr>
          <p:cNvPr id="121" name="Google Shape;1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
        <p:cNvGrpSpPr/>
        <p:nvPr/>
      </p:nvGrpSpPr>
      <p:grpSpPr>
        <a:xfrm>
          <a:off x="0" y="0"/>
          <a:ext cx="0" cy="0"/>
          <a:chOff x="0" y="0"/>
          <a:chExt cx="0" cy="0"/>
        </a:xfrm>
      </p:grpSpPr>
      <p:sp>
        <p:nvSpPr>
          <p:cNvPr id="128" name="Google Shape;128;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4" name="Google Shape;24;p2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20"/>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9"/>
          <p:cNvSpPr>
            <a:spLocks noGrp="1"/>
          </p:cNvSpPr>
          <p:nvPr>
            <p:ph type="pic" idx="2"/>
          </p:nvPr>
        </p:nvSpPr>
        <p:spPr>
          <a:xfrm>
            <a:off x="5183188" y="987425"/>
            <a:ext cx="6172200" cy="4873625"/>
          </a:xfrm>
          <a:prstGeom prst="rect">
            <a:avLst/>
          </a:prstGeom>
          <a:noFill/>
          <a:ln>
            <a:noFill/>
          </a:ln>
        </p:spPr>
      </p:sp>
      <p:sp>
        <p:nvSpPr>
          <p:cNvPr id="155" name="Google Shape;155;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21"/>
          <p:cNvSpPr txBox="1">
            <a:spLocks noGrp="1"/>
          </p:cNvSpPr>
          <p:nvPr>
            <p:ph type="title"/>
          </p:nvPr>
        </p:nvSpPr>
        <p:spPr>
          <a:xfrm>
            <a:off x="1449217" y="804889"/>
            <a:ext cx="9605635" cy="10593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1"/>
          <p:cNvSpPr txBox="1">
            <a:spLocks noGrp="1"/>
          </p:cNvSpPr>
          <p:nvPr>
            <p:ph type="body" idx="1"/>
          </p:nvPr>
        </p:nvSpPr>
        <p:spPr>
          <a:xfrm>
            <a:off x="1447331" y="2010878"/>
            <a:ext cx="4645152" cy="34485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1" name="Google Shape;31;p21"/>
          <p:cNvSpPr txBox="1">
            <a:spLocks noGrp="1"/>
          </p:cNvSpPr>
          <p:nvPr>
            <p:ph type="body" idx="2"/>
          </p:nvPr>
        </p:nvSpPr>
        <p:spPr>
          <a:xfrm>
            <a:off x="6413771" y="2017343"/>
            <a:ext cx="4645152" cy="344152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2" name="Google Shape;32;p2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5" name="Google Shape;35;p21"/>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22"/>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 name="Google Shape;45;p23"/>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26"/>
          <p:cNvSpPr txBox="1">
            <a:spLocks noGrp="1"/>
          </p:cNvSpPr>
          <p:nvPr>
            <p:ph type="title"/>
          </p:nvPr>
        </p:nvSpPr>
        <p:spPr>
          <a:xfrm>
            <a:off x="1454239" y="1756130"/>
            <a:ext cx="8643154" cy="1887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Gill San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6"/>
          <p:cNvSpPr txBox="1">
            <a:spLocks noGrp="1"/>
          </p:cNvSpPr>
          <p:nvPr>
            <p:ph type="body" idx="1"/>
          </p:nvPr>
        </p:nvSpPr>
        <p:spPr>
          <a:xfrm>
            <a:off x="1454239" y="3806195"/>
            <a:ext cx="8630446"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49" name="Google Shape;49;p26"/>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6"/>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6"/>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26"/>
          <p:cNvCxnSpPr/>
          <p:nvPr/>
        </p:nvCxnSpPr>
        <p:spPr>
          <a:xfrm>
            <a:off x="1454239" y="3804985"/>
            <a:ext cx="863044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27"/>
          <p:cNvSpPr txBox="1">
            <a:spLocks noGrp="1"/>
          </p:cNvSpPr>
          <p:nvPr>
            <p:ph type="title"/>
          </p:nvPr>
        </p:nvSpPr>
        <p:spPr>
          <a:xfrm>
            <a:off x="1447191" y="804163"/>
            <a:ext cx="9607661"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7"/>
          <p:cNvSpPr txBox="1">
            <a:spLocks noGrp="1"/>
          </p:cNvSpPr>
          <p:nvPr>
            <p:ph type="body" idx="1"/>
          </p:nvPr>
        </p:nvSpPr>
        <p:spPr>
          <a:xfrm>
            <a:off x="1447191" y="2019549"/>
            <a:ext cx="4645152"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6" name="Google Shape;56;p27"/>
          <p:cNvSpPr txBox="1">
            <a:spLocks noGrp="1"/>
          </p:cNvSpPr>
          <p:nvPr>
            <p:ph type="body" idx="2"/>
          </p:nvPr>
        </p:nvSpPr>
        <p:spPr>
          <a:xfrm>
            <a:off x="1447191" y="2824269"/>
            <a:ext cx="4645152" cy="264445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7" name="Google Shape;57;p27"/>
          <p:cNvSpPr txBox="1">
            <a:spLocks noGrp="1"/>
          </p:cNvSpPr>
          <p:nvPr>
            <p:ph type="body" idx="3"/>
          </p:nvPr>
        </p:nvSpPr>
        <p:spPr>
          <a:xfrm>
            <a:off x="6412362" y="2023003"/>
            <a:ext cx="46451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8" name="Google Shape;58;p27"/>
          <p:cNvSpPr txBox="1">
            <a:spLocks noGrp="1"/>
          </p:cNvSpPr>
          <p:nvPr>
            <p:ph type="body" idx="4"/>
          </p:nvPr>
        </p:nvSpPr>
        <p:spPr>
          <a:xfrm>
            <a:off x="6412362" y="2821491"/>
            <a:ext cx="4645152" cy="263737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9" name="Google Shape;59;p27"/>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27"/>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8"/>
          <p:cNvSpPr txBox="1">
            <a:spLocks noGrp="1"/>
          </p:cNvSpPr>
          <p:nvPr>
            <p:ph type="title"/>
          </p:nvPr>
        </p:nvSpPr>
        <p:spPr>
          <a:xfrm>
            <a:off x="1444671" y="798973"/>
            <a:ext cx="3273099"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8"/>
          <p:cNvSpPr txBox="1">
            <a:spLocks noGrp="1"/>
          </p:cNvSpPr>
          <p:nvPr>
            <p:ph type="body" idx="1"/>
          </p:nvPr>
        </p:nvSpPr>
        <p:spPr>
          <a:xfrm>
            <a:off x="5043714" y="798974"/>
            <a:ext cx="6012470" cy="4658826"/>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28"/>
          <p:cNvSpPr txBox="1">
            <a:spLocks noGrp="1"/>
          </p:cNvSpPr>
          <p:nvPr>
            <p:ph type="body" idx="2"/>
          </p:nvPr>
        </p:nvSpPr>
        <p:spPr>
          <a:xfrm>
            <a:off x="1444671" y="3205491"/>
            <a:ext cx="3275013" cy="224818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2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0" name="Google Shape;70;p28"/>
          <p:cNvCxnSpPr/>
          <p:nvPr/>
        </p:nvCxnSpPr>
        <p:spPr>
          <a:xfrm>
            <a:off x="1448280" y="3205491"/>
            <a:ext cx="326949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grpSp>
        <p:nvGrpSpPr>
          <p:cNvPr id="72" name="Google Shape;72;p29"/>
          <p:cNvGrpSpPr/>
          <p:nvPr/>
        </p:nvGrpSpPr>
        <p:grpSpPr>
          <a:xfrm>
            <a:off x="7477387" y="482170"/>
            <a:ext cx="4074533" cy="5149101"/>
            <a:chOff x="7477387" y="482170"/>
            <a:chExt cx="4074533" cy="5149101"/>
          </a:xfrm>
        </p:grpSpPr>
        <p:sp>
          <p:nvSpPr>
            <p:cNvPr id="73" name="Google Shape;73;p29"/>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9"/>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9"/>
          <p:cNvSpPr txBox="1">
            <a:spLocks noGrp="1"/>
          </p:cNvSpPr>
          <p:nvPr>
            <p:ph type="title"/>
          </p:nvPr>
        </p:nvSpPr>
        <p:spPr>
          <a:xfrm>
            <a:off x="1451206" y="1129513"/>
            <a:ext cx="5532328"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a:spLocks noGrp="1"/>
          </p:cNvSpPr>
          <p:nvPr>
            <p:ph type="pic" idx="2"/>
          </p:nvPr>
        </p:nvSpPr>
        <p:spPr>
          <a:xfrm>
            <a:off x="8124389" y="1122542"/>
            <a:ext cx="2791171" cy="3866327"/>
          </a:xfrm>
          <a:prstGeom prst="rect">
            <a:avLst/>
          </a:prstGeom>
          <a:solidFill>
            <a:srgbClr val="D8D8D8"/>
          </a:solidFill>
          <a:ln>
            <a:noFill/>
          </a:ln>
        </p:spPr>
      </p:sp>
      <p:sp>
        <p:nvSpPr>
          <p:cNvPr id="77" name="Google Shape;77;p29"/>
          <p:cNvSpPr txBox="1">
            <a:spLocks noGrp="1"/>
          </p:cNvSpPr>
          <p:nvPr>
            <p:ph type="body" idx="1"/>
          </p:nvPr>
        </p:nvSpPr>
        <p:spPr>
          <a:xfrm>
            <a:off x="1450329" y="3145992"/>
            <a:ext cx="5524404" cy="20037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8" name="Google Shape;78;p29"/>
          <p:cNvSpPr txBox="1">
            <a:spLocks noGrp="1"/>
          </p:cNvSpPr>
          <p:nvPr>
            <p:ph type="dt" idx="10"/>
          </p:nvPr>
        </p:nvSpPr>
        <p:spPr>
          <a:xfrm>
            <a:off x="1447382" y="5469856"/>
            <a:ext cx="5527351" cy="32012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ftr" idx="11"/>
          </p:nvPr>
        </p:nvSpPr>
        <p:spPr>
          <a:xfrm>
            <a:off x="1447382" y="318640"/>
            <a:ext cx="5541004" cy="3209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9"/>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29"/>
          <p:cNvCxnSpPr/>
          <p:nvPr/>
        </p:nvCxnSpPr>
        <p:spPr>
          <a:xfrm>
            <a:off x="1447382" y="3143605"/>
            <a:ext cx="552735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8"/>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18"/>
          <p:cNvPicPr preferRelativeResize="0"/>
          <p:nvPr/>
        </p:nvPicPr>
        <p:blipFill rotWithShape="1">
          <a:blip r:embed="rId13">
            <a:alphaModFix/>
          </a:blip>
          <a:srcRect t="1538" b="-1538"/>
          <a:stretch/>
        </p:blipFill>
        <p:spPr>
          <a:xfrm>
            <a:off x="0" y="6126480"/>
            <a:ext cx="12192000" cy="742950"/>
          </a:xfrm>
          <a:prstGeom prst="rect">
            <a:avLst/>
          </a:prstGeom>
          <a:noFill/>
          <a:ln>
            <a:noFill/>
          </a:ln>
        </p:spPr>
      </p:pic>
      <p:sp>
        <p:nvSpPr>
          <p:cNvPr id="8" name="Google Shape;8;p18"/>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8"/>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0" name="Google Shape;10;p1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1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1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3" name="Google Shape;13;p1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mailto:margaret.darby@lcps.org" TargetMode="External"/><Relationship Id="rId13" Type="http://schemas.openxmlformats.org/officeDocument/2006/relationships/hyperlink" Target="mailto:Blake42@vt.edu" TargetMode="External"/><Relationship Id="rId18" Type="http://schemas.openxmlformats.org/officeDocument/2006/relationships/hyperlink" Target="mailto:dwcolangelo@gmail.com" TargetMode="External"/><Relationship Id="rId3" Type="http://schemas.openxmlformats.org/officeDocument/2006/relationships/hyperlink" Target="mailto:Matthew.Reidenbaugh@lcps.org" TargetMode="External"/><Relationship Id="rId21" Type="http://schemas.openxmlformats.org/officeDocument/2006/relationships/hyperlink" Target="mailto:Kateputt@yahoo.com" TargetMode="External"/><Relationship Id="rId7" Type="http://schemas.openxmlformats.org/officeDocument/2006/relationships/hyperlink" Target="mailto:Samantha.Mancini@lcps.org" TargetMode="External"/><Relationship Id="rId12" Type="http://schemas.openxmlformats.org/officeDocument/2006/relationships/hyperlink" Target="mailto:Jay.Wareham@lcps.org" TargetMode="External"/><Relationship Id="rId17" Type="http://schemas.openxmlformats.org/officeDocument/2006/relationships/hyperlink" Target="mailto:cmazzatent@aol.com" TargetMode="External"/><Relationship Id="rId2" Type="http://schemas.openxmlformats.org/officeDocument/2006/relationships/notesSlide" Target="../notesSlides/notesSlide18.xml"/><Relationship Id="rId16" Type="http://schemas.openxmlformats.org/officeDocument/2006/relationships/hyperlink" Target="mailto:Timothy.Lucas@lcps.org" TargetMode="External"/><Relationship Id="rId20" Type="http://schemas.openxmlformats.org/officeDocument/2006/relationships/hyperlink" Target="mailto:Schuyler.Henderson@lcps.org" TargetMode="External"/><Relationship Id="rId1" Type="http://schemas.openxmlformats.org/officeDocument/2006/relationships/slideLayout" Target="../slideLayouts/slideLayout4.xml"/><Relationship Id="rId6" Type="http://schemas.openxmlformats.org/officeDocument/2006/relationships/hyperlink" Target="mailto:Mark.e.alexander@lcps.org" TargetMode="External"/><Relationship Id="rId11" Type="http://schemas.openxmlformats.org/officeDocument/2006/relationships/hyperlink" Target="mailto:Matt.Murphy@lcps.org" TargetMode="External"/><Relationship Id="rId24" Type="http://schemas.openxmlformats.org/officeDocument/2006/relationships/image" Target="../media/image32.jpg"/><Relationship Id="rId5" Type="http://schemas.openxmlformats.org/officeDocument/2006/relationships/hyperlink" Target="mailto:Sarah.Mozeyko@gmail.com" TargetMode="External"/><Relationship Id="rId15" Type="http://schemas.openxmlformats.org/officeDocument/2006/relationships/hyperlink" Target="mailto:Richard.Sullivan@lcps.org" TargetMode="External"/><Relationship Id="rId23" Type="http://schemas.openxmlformats.org/officeDocument/2006/relationships/hyperlink" Target="mailto:lchcrewcoach@gmail.com" TargetMode="External"/><Relationship Id="rId10" Type="http://schemas.openxmlformats.org/officeDocument/2006/relationships/hyperlink" Target="mailto:Paige.Illig@lcps.org" TargetMode="External"/><Relationship Id="rId19" Type="http://schemas.openxmlformats.org/officeDocument/2006/relationships/hyperlink" Target="mailto:devonmariecunningham@gmail.com" TargetMode="External"/><Relationship Id="rId4" Type="http://schemas.openxmlformats.org/officeDocument/2006/relationships/hyperlink" Target="mailto:Courtney.Campbell@lcps.org" TargetMode="External"/><Relationship Id="rId9" Type="http://schemas.openxmlformats.org/officeDocument/2006/relationships/hyperlink" Target="mailto:Christian.Longchamp@lcps.org" TargetMode="External"/><Relationship Id="rId14" Type="http://schemas.openxmlformats.org/officeDocument/2006/relationships/hyperlink" Target="mailto:Matthew.landers@lcps.org" TargetMode="External"/><Relationship Id="rId22" Type="http://schemas.openxmlformats.org/officeDocument/2006/relationships/hyperlink" Target="mailto:James.carr@lcps.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Kate.Cassidy@lcps.org"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Jordan.Nougaret@lcps.org" TargetMode="External"/><Relationship Id="rId5" Type="http://schemas.openxmlformats.org/officeDocument/2006/relationships/hyperlink" Target="mailto:Megan.Santos@lcps.org" TargetMode="External"/><Relationship Id="rId4" Type="http://schemas.openxmlformats.org/officeDocument/2006/relationships/hyperlink" Target="mailto:Michael.Petrella@lcp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countysports.info/library/files/raidersports_net_368/files/2021-22Examination%20Form.pdf" TargetMode="External"/><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hyperlink" Target="https://loudouncounty-ar.rschooltoday.com/" TargetMode="External"/><Relationship Id="rId4" Type="http://schemas.openxmlformats.org/officeDocument/2006/relationships/hyperlink" Target="http://www.countysports.inf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www.countysports.inf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
          <p:cNvSpPr txBox="1">
            <a:spLocks noGrp="1"/>
          </p:cNvSpPr>
          <p:nvPr>
            <p:ph type="ctrTitle"/>
          </p:nvPr>
        </p:nvSpPr>
        <p:spPr>
          <a:xfrm>
            <a:off x="795791" y="802298"/>
            <a:ext cx="10149880" cy="2541431"/>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rgbClr val="002060"/>
              </a:buClr>
              <a:buSzPts val="7000"/>
              <a:buFont typeface="Gill Sans"/>
              <a:buNone/>
            </a:pPr>
            <a:r>
              <a:rPr lang="en-US" sz="7000" b="1">
                <a:solidFill>
                  <a:srgbClr val="002060"/>
                </a:solidFill>
              </a:rPr>
              <a:t>LOUDOUN COUNTY </a:t>
            </a:r>
            <a:br>
              <a:rPr lang="en-US" sz="7000" b="1">
                <a:solidFill>
                  <a:srgbClr val="002060"/>
                </a:solidFill>
              </a:rPr>
            </a:br>
            <a:r>
              <a:rPr lang="en-US" sz="7000" b="1">
                <a:solidFill>
                  <a:srgbClr val="002060"/>
                </a:solidFill>
              </a:rPr>
              <a:t>ATHLETICS</a:t>
            </a:r>
            <a:endParaRPr/>
          </a:p>
        </p:txBody>
      </p:sp>
      <p:sp>
        <p:nvSpPr>
          <p:cNvPr id="176" name="Google Shape;176;p1"/>
          <p:cNvSpPr txBox="1">
            <a:spLocks noGrp="1"/>
          </p:cNvSpPr>
          <p:nvPr>
            <p:ph type="subTitle" idx="1"/>
          </p:nvPr>
        </p:nvSpPr>
        <p:spPr>
          <a:xfrm>
            <a:off x="1854520" y="3580574"/>
            <a:ext cx="8637072" cy="977621"/>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SzPts val="6000"/>
              <a:buNone/>
            </a:pPr>
            <a:r>
              <a:rPr lang="en-US" sz="6000">
                <a:solidFill>
                  <a:srgbClr val="002060"/>
                </a:solidFill>
              </a:rPr>
              <a:t>HOME OF THE CAPTAINS</a:t>
            </a:r>
            <a:endParaRPr sz="60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p:tgtEl>
                                          <p:spTgt spid="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0"/>
          <p:cNvSpPr/>
          <p:nvPr/>
        </p:nvSpPr>
        <p:spPr>
          <a:xfrm>
            <a:off x="361402" y="1011794"/>
            <a:ext cx="6527988"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u="sng">
                <a:solidFill>
                  <a:schemeClr val="dk1"/>
                </a:solidFill>
                <a:latin typeface="Arial"/>
                <a:ea typeface="Arial"/>
                <a:cs typeface="Arial"/>
                <a:sym typeface="Arial"/>
              </a:rPr>
              <a:t>Eligibility </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r>
              <a:rPr lang="en-US" sz="2200">
                <a:solidFill>
                  <a:schemeClr val="dk1"/>
                </a:solidFill>
                <a:latin typeface="Arial"/>
                <a:ea typeface="Arial"/>
                <a:cs typeface="Arial"/>
                <a:sym typeface="Arial"/>
              </a:rPr>
              <a:t>Students must pass and take a </a:t>
            </a:r>
            <a:r>
              <a:rPr lang="en-US" sz="2200" u="sng">
                <a:solidFill>
                  <a:schemeClr val="dk1"/>
                </a:solidFill>
                <a:latin typeface="Arial"/>
                <a:ea typeface="Arial"/>
                <a:cs typeface="Arial"/>
                <a:sym typeface="Arial"/>
              </a:rPr>
              <a:t>minimum of five courses to be eligible</a:t>
            </a:r>
            <a:r>
              <a:rPr lang="en-US" sz="2200">
                <a:solidFill>
                  <a:schemeClr val="dk1"/>
                </a:solidFill>
                <a:latin typeface="Arial"/>
                <a:ea typeface="Arial"/>
                <a:cs typeface="Arial"/>
                <a:sym typeface="Arial"/>
              </a:rPr>
              <a:t>.  Eligibility is determined by semester grades at the end of Jan. and Jun.  All 9</a:t>
            </a:r>
            <a:r>
              <a:rPr lang="en-US" sz="2200" baseline="30000">
                <a:solidFill>
                  <a:schemeClr val="dk1"/>
                </a:solidFill>
                <a:latin typeface="Arial"/>
                <a:ea typeface="Arial"/>
                <a:cs typeface="Arial"/>
                <a:sym typeface="Arial"/>
              </a:rPr>
              <a:t>th</a:t>
            </a:r>
            <a:r>
              <a:rPr lang="en-US" sz="2200">
                <a:solidFill>
                  <a:schemeClr val="dk1"/>
                </a:solidFill>
                <a:latin typeface="Arial"/>
                <a:ea typeface="Arial"/>
                <a:cs typeface="Arial"/>
                <a:sym typeface="Arial"/>
              </a:rPr>
              <a:t> graders are eligible for the first semester and their grades will be rechecked in Jan. </a:t>
            </a:r>
            <a:endParaRPr sz="2200">
              <a:solidFill>
                <a:schemeClr val="dk1"/>
              </a:solidFill>
              <a:latin typeface="Calibri"/>
              <a:ea typeface="Calibri"/>
              <a:cs typeface="Calibri"/>
              <a:sym typeface="Calibri"/>
            </a:endParaRPr>
          </a:p>
        </p:txBody>
      </p:sp>
      <p:sp>
        <p:nvSpPr>
          <p:cNvPr id="249" name="Google Shape;249;p10"/>
          <p:cNvSpPr/>
          <p:nvPr/>
        </p:nvSpPr>
        <p:spPr>
          <a:xfrm>
            <a:off x="294146" y="3261564"/>
            <a:ext cx="7074320"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u="sng">
                <a:solidFill>
                  <a:schemeClr val="dk1"/>
                </a:solidFill>
                <a:latin typeface="Arial"/>
                <a:ea typeface="Arial"/>
                <a:cs typeface="Arial"/>
                <a:sym typeface="Arial"/>
              </a:rPr>
              <a:t>Vacation Policy</a:t>
            </a:r>
            <a:endParaRPr sz="2200">
              <a:solidFill>
                <a:schemeClr val="dk1"/>
              </a:solidFill>
              <a:latin typeface="Calibri"/>
              <a:ea typeface="Calibri"/>
              <a:cs typeface="Calibri"/>
              <a:sym typeface="Calibri"/>
            </a:endParaRPr>
          </a:p>
          <a:p>
            <a:pPr marL="0" marR="0" lvl="0" indent="0" algn="l" rtl="0">
              <a:spcBef>
                <a:spcPts val="0"/>
              </a:spcBef>
              <a:spcAft>
                <a:spcPts val="0"/>
              </a:spcAft>
              <a:buNone/>
            </a:pPr>
            <a:r>
              <a:rPr lang="en-US" sz="2200">
                <a:solidFill>
                  <a:schemeClr val="dk1"/>
                </a:solidFill>
                <a:latin typeface="Arial"/>
                <a:ea typeface="Arial"/>
                <a:cs typeface="Arial"/>
                <a:sym typeface="Arial"/>
              </a:rPr>
              <a:t>It is the expectation of the athletic department that athletes make a commitment to a team when they tryout. </a:t>
            </a:r>
            <a:r>
              <a:rPr lang="en-US" sz="2200" b="1" i="1">
                <a:solidFill>
                  <a:schemeClr val="dk1"/>
                </a:solidFill>
                <a:latin typeface="Arial"/>
                <a:ea typeface="Arial"/>
                <a:cs typeface="Arial"/>
                <a:sym typeface="Arial"/>
              </a:rPr>
              <a:t>Athletes are required to attend all practices/games</a:t>
            </a:r>
            <a:r>
              <a:rPr lang="en-US" sz="2200">
                <a:solidFill>
                  <a:schemeClr val="dk1"/>
                </a:solidFill>
                <a:latin typeface="Arial"/>
                <a:ea typeface="Arial"/>
                <a:cs typeface="Arial"/>
                <a:sym typeface="Arial"/>
              </a:rPr>
              <a:t>. Vacations by athletic team members during a sport season are discouraged and each day missed may be considered an unexcused absence. </a:t>
            </a:r>
            <a:endParaRPr sz="2200">
              <a:solidFill>
                <a:schemeClr val="dk1"/>
              </a:solidFill>
              <a:latin typeface="Calibri"/>
              <a:ea typeface="Calibri"/>
              <a:cs typeface="Calibri"/>
              <a:sym typeface="Calibri"/>
            </a:endParaRPr>
          </a:p>
        </p:txBody>
      </p:sp>
      <p:sp>
        <p:nvSpPr>
          <p:cNvPr id="250" name="Google Shape;250;p10"/>
          <p:cNvSpPr/>
          <p:nvPr/>
        </p:nvSpPr>
        <p:spPr>
          <a:xfrm>
            <a:off x="2981740" y="300907"/>
            <a:ext cx="474427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Student Athlete Rules</a:t>
            </a:r>
            <a:endParaRPr sz="3200">
              <a:solidFill>
                <a:schemeClr val="dk1"/>
              </a:solidFill>
              <a:latin typeface="Calibri"/>
              <a:ea typeface="Calibri"/>
              <a:cs typeface="Calibri"/>
              <a:sym typeface="Calibri"/>
            </a:endParaRPr>
          </a:p>
        </p:txBody>
      </p:sp>
      <p:pic>
        <p:nvPicPr>
          <p:cNvPr id="251" name="Google Shape;251;p10" descr="A picture containing person, outdoor, person, sport&#10;&#10;Description automatically generated"/>
          <p:cNvPicPr preferRelativeResize="0"/>
          <p:nvPr/>
        </p:nvPicPr>
        <p:blipFill rotWithShape="1">
          <a:blip r:embed="rId3">
            <a:alphaModFix/>
          </a:blip>
          <a:srcRect/>
          <a:stretch/>
        </p:blipFill>
        <p:spPr>
          <a:xfrm>
            <a:off x="7368466" y="1658268"/>
            <a:ext cx="4431552" cy="29543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1"/>
          <p:cNvSpPr/>
          <p:nvPr/>
        </p:nvSpPr>
        <p:spPr>
          <a:xfrm>
            <a:off x="424070" y="2016612"/>
            <a:ext cx="11304103"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dirty="0">
                <a:solidFill>
                  <a:schemeClr val="dk1"/>
                </a:solidFill>
                <a:latin typeface="Arial"/>
                <a:ea typeface="Arial"/>
                <a:cs typeface="Arial"/>
                <a:sym typeface="Arial"/>
              </a:rPr>
              <a:t>Attendance/Missing Practices or Games – Training Rule #7 </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dirty="0">
                <a:solidFill>
                  <a:schemeClr val="dk1"/>
                </a:solidFill>
                <a:latin typeface="Arial"/>
                <a:ea typeface="Arial"/>
                <a:cs typeface="Arial"/>
                <a:sym typeface="Arial"/>
              </a:rPr>
              <a:t>Students are expected to attend practices every day.  To practice or play each day a student must report to school by 9:45 am (school starts at 9:30 am) and must remain in school the </a:t>
            </a:r>
            <a:r>
              <a:rPr lang="en-US" sz="2400" b="1" u="sng" dirty="0">
                <a:solidFill>
                  <a:schemeClr val="dk1"/>
                </a:solidFill>
                <a:latin typeface="Arial"/>
                <a:ea typeface="Arial"/>
                <a:cs typeface="Arial"/>
                <a:sym typeface="Arial"/>
              </a:rPr>
              <a:t>entire day</a:t>
            </a:r>
            <a:r>
              <a:rPr lang="en-US" sz="2400" dirty="0">
                <a:solidFill>
                  <a:schemeClr val="dk1"/>
                </a:solidFill>
                <a:latin typeface="Arial"/>
                <a:ea typeface="Arial"/>
                <a:cs typeface="Arial"/>
                <a:sym typeface="Arial"/>
              </a:rPr>
              <a:t>.  Exceptions </a:t>
            </a:r>
            <a:r>
              <a:rPr lang="en-US" sz="2400" dirty="0">
                <a:solidFill>
                  <a:schemeClr val="dk1"/>
                </a:solidFill>
              </a:rPr>
              <a:t>may</a:t>
            </a:r>
            <a:r>
              <a:rPr lang="en-US" sz="2400" dirty="0">
                <a:solidFill>
                  <a:schemeClr val="dk1"/>
                </a:solidFill>
                <a:latin typeface="Arial"/>
                <a:ea typeface="Arial"/>
                <a:cs typeface="Arial"/>
                <a:sym typeface="Arial"/>
              </a:rPr>
              <a:t> be made for doctor or dental appointments and court appearances with proper documentation. An athlete must notify their coach or the athletic department </a:t>
            </a:r>
            <a:r>
              <a:rPr lang="en-US" sz="2400" b="1" dirty="0">
                <a:solidFill>
                  <a:schemeClr val="dk1"/>
                </a:solidFill>
                <a:latin typeface="Arial"/>
                <a:ea typeface="Arial"/>
                <a:cs typeface="Arial"/>
                <a:sym typeface="Arial"/>
              </a:rPr>
              <a:t>prior</a:t>
            </a:r>
            <a:r>
              <a:rPr lang="en-US" sz="2400" dirty="0">
                <a:solidFill>
                  <a:schemeClr val="dk1"/>
                </a:solidFill>
                <a:latin typeface="Arial"/>
                <a:ea typeface="Arial"/>
                <a:cs typeface="Arial"/>
                <a:sym typeface="Arial"/>
              </a:rPr>
              <a:t> to missing practice or a game. At the time of notification, a determination will be made as to whether the absence is excused or unexcused.  </a:t>
            </a:r>
            <a:r>
              <a:rPr lang="en-US" sz="2400" b="1" dirty="0">
                <a:solidFill>
                  <a:schemeClr val="dk1"/>
                </a:solidFill>
                <a:latin typeface="Arial"/>
                <a:ea typeface="Arial"/>
                <a:cs typeface="Arial"/>
                <a:sym typeface="Arial"/>
              </a:rPr>
              <a:t>Unexcused absences 1-3 may result in disciplinary action.  On the 4</a:t>
            </a:r>
            <a:r>
              <a:rPr lang="en-US" sz="2400" b="1" baseline="30000" dirty="0">
                <a:solidFill>
                  <a:schemeClr val="dk1"/>
                </a:solidFill>
                <a:latin typeface="Arial"/>
                <a:ea typeface="Arial"/>
                <a:cs typeface="Arial"/>
                <a:sym typeface="Arial"/>
              </a:rPr>
              <a:t>th</a:t>
            </a:r>
            <a:r>
              <a:rPr lang="en-US" sz="2400" b="1" dirty="0">
                <a:solidFill>
                  <a:schemeClr val="dk1"/>
                </a:solidFill>
                <a:latin typeface="Arial"/>
                <a:ea typeface="Arial"/>
                <a:cs typeface="Arial"/>
                <a:sym typeface="Arial"/>
              </a:rPr>
              <a:t> unexcused absence, an athlete may be dismissed from the team by the athletic director.   </a:t>
            </a:r>
            <a:endParaRPr sz="2400" b="1" dirty="0">
              <a:solidFill>
                <a:schemeClr val="dk1"/>
              </a:solidFill>
              <a:latin typeface="Calibri"/>
              <a:ea typeface="Calibri"/>
              <a:cs typeface="Calibri"/>
              <a:sym typeface="Calibri"/>
            </a:endParaRPr>
          </a:p>
        </p:txBody>
      </p:sp>
      <p:sp>
        <p:nvSpPr>
          <p:cNvPr id="257" name="Google Shape;257;p1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STUDENT ATHLETE RULES (CONT)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687F-7C58-47F1-AAC4-2B12818E4F2F}"/>
              </a:ext>
            </a:extLst>
          </p:cNvPr>
          <p:cNvSpPr>
            <a:spLocks noGrp="1"/>
          </p:cNvSpPr>
          <p:nvPr>
            <p:ph type="title"/>
          </p:nvPr>
        </p:nvSpPr>
        <p:spPr>
          <a:xfrm>
            <a:off x="914401" y="804519"/>
            <a:ext cx="10140454" cy="1049235"/>
          </a:xfrm>
        </p:spPr>
        <p:txBody>
          <a:bodyPr/>
          <a:lstStyle/>
          <a:p>
            <a:r>
              <a:rPr lang="en-US" dirty="0"/>
              <a:t>                                    ISR/OSS </a:t>
            </a:r>
          </a:p>
        </p:txBody>
      </p:sp>
      <p:sp>
        <p:nvSpPr>
          <p:cNvPr id="3" name="TextBox 2">
            <a:extLst>
              <a:ext uri="{FF2B5EF4-FFF2-40B4-BE49-F238E27FC236}">
                <a16:creationId xmlns:a16="http://schemas.microsoft.com/office/drawing/2014/main" id="{C8046F3C-DDF8-4603-BE50-17C57929A58F}"/>
              </a:ext>
            </a:extLst>
          </p:cNvPr>
          <p:cNvSpPr txBox="1"/>
          <p:nvPr/>
        </p:nvSpPr>
        <p:spPr>
          <a:xfrm>
            <a:off x="914400" y="2085654"/>
            <a:ext cx="10140454" cy="3308598"/>
          </a:xfrm>
          <a:prstGeom prst="rect">
            <a:avLst/>
          </a:prstGeom>
          <a:noFill/>
        </p:spPr>
        <p:txBody>
          <a:bodyPr wrap="square" rtlCol="0">
            <a:spAutoFit/>
          </a:bodyPr>
          <a:lstStyle/>
          <a:p>
            <a:pPr marL="342900" lvl="0" indent="-165100" algn="l" rtl="0">
              <a:lnSpc>
                <a:spcPct val="100000"/>
              </a:lnSpc>
              <a:spcBef>
                <a:spcPts val="560"/>
              </a:spcBef>
              <a:spcAft>
                <a:spcPts val="0"/>
              </a:spcAft>
              <a:buClr>
                <a:schemeClr val="dk1"/>
              </a:buClr>
              <a:buSzPts val="2800"/>
              <a:buFont typeface="Arial"/>
              <a:buNone/>
            </a:pPr>
            <a:r>
              <a:rPr lang="en-US" sz="2400" b="1" dirty="0">
                <a:solidFill>
                  <a:schemeClr val="tx1"/>
                </a:solidFill>
              </a:rPr>
              <a:t>Training Rule #8 --ISR/OSS</a:t>
            </a:r>
          </a:p>
          <a:p>
            <a:pPr marL="342900" lvl="0" indent="-165100" algn="l" rtl="0">
              <a:lnSpc>
                <a:spcPct val="100000"/>
              </a:lnSpc>
              <a:spcBef>
                <a:spcPts val="560"/>
              </a:spcBef>
              <a:spcAft>
                <a:spcPts val="0"/>
              </a:spcAft>
              <a:buClr>
                <a:schemeClr val="dk1"/>
              </a:buClr>
              <a:buSzPts val="2800"/>
              <a:buFont typeface="Arial"/>
              <a:buNone/>
            </a:pPr>
            <a:endParaRPr lang="en-US" sz="2400" dirty="0">
              <a:solidFill>
                <a:schemeClr val="tx1"/>
              </a:solidFill>
            </a:endParaRPr>
          </a:p>
          <a:p>
            <a:pPr marL="114300" lvl="0" indent="0" algn="l" rtl="0">
              <a:lnSpc>
                <a:spcPct val="100000"/>
              </a:lnSpc>
              <a:spcBef>
                <a:spcPts val="0"/>
              </a:spcBef>
              <a:spcAft>
                <a:spcPts val="0"/>
              </a:spcAft>
              <a:buSzPts val="1800"/>
              <a:buNone/>
            </a:pPr>
            <a:r>
              <a:rPr lang="en-US" sz="2400" b="0" i="0" u="none" strike="noStrike" dirty="0">
                <a:solidFill>
                  <a:schemeClr val="tx1"/>
                </a:solidFill>
                <a:latin typeface="Roboto"/>
                <a:ea typeface="Roboto"/>
                <a:cs typeface="Roboto"/>
                <a:sym typeface="Roboto"/>
              </a:rPr>
              <a:t>Any student serving suspension or in-school restriction for violation of school rules will be ineligible to participate in a scheduled event on the day or days he/she is serving the punishment, including Saturdays and Sundays.</a:t>
            </a:r>
          </a:p>
          <a:p>
            <a:pPr marL="114300" lvl="0" indent="0" algn="l" rtl="0">
              <a:lnSpc>
                <a:spcPct val="100000"/>
              </a:lnSpc>
              <a:spcBef>
                <a:spcPts val="0"/>
              </a:spcBef>
              <a:spcAft>
                <a:spcPts val="0"/>
              </a:spcAft>
              <a:buSzPts val="1800"/>
              <a:buNone/>
            </a:pPr>
            <a:endParaRPr lang="en-US" sz="1800" dirty="0">
              <a:solidFill>
                <a:schemeClr val="tx1"/>
              </a:solidFill>
              <a:latin typeface="Roboto"/>
              <a:ea typeface="Roboto"/>
              <a:cs typeface="Roboto"/>
              <a:sym typeface="Roboto"/>
            </a:endParaRPr>
          </a:p>
          <a:p>
            <a:pPr marL="114300" lvl="0" indent="0" algn="l" rtl="0">
              <a:lnSpc>
                <a:spcPct val="100000"/>
              </a:lnSpc>
              <a:spcBef>
                <a:spcPts val="0"/>
              </a:spcBef>
              <a:spcAft>
                <a:spcPts val="0"/>
              </a:spcAft>
              <a:buSzPts val="1800"/>
              <a:buNone/>
            </a:pPr>
            <a:br>
              <a:rPr lang="en-US" sz="1400" dirty="0">
                <a:solidFill>
                  <a:schemeClr val="accent4"/>
                </a:solidFill>
              </a:rPr>
            </a:br>
            <a:endParaRPr lang="en-US" sz="1400" b="1" i="0" u="none" dirty="0">
              <a:solidFill>
                <a:schemeClr val="accent4"/>
              </a:solidFill>
              <a:latin typeface="Arial"/>
              <a:ea typeface="Arial"/>
              <a:cs typeface="Arial"/>
              <a:sym typeface="Arial"/>
            </a:endParaRPr>
          </a:p>
          <a:p>
            <a:endParaRPr lang="en-US" dirty="0"/>
          </a:p>
        </p:txBody>
      </p:sp>
      <p:pic>
        <p:nvPicPr>
          <p:cNvPr id="5" name="Picture 4" descr="A picture containing road, person, outdoor&#10;&#10;Description automatically generated">
            <a:extLst>
              <a:ext uri="{FF2B5EF4-FFF2-40B4-BE49-F238E27FC236}">
                <a16:creationId xmlns:a16="http://schemas.microsoft.com/office/drawing/2014/main" id="{9DBF009E-E6D9-48EB-89E2-75D914965D1D}"/>
              </a:ext>
            </a:extLst>
          </p:cNvPr>
          <p:cNvPicPr>
            <a:picLocks noChangeAspect="1"/>
          </p:cNvPicPr>
          <p:nvPr/>
        </p:nvPicPr>
        <p:blipFill>
          <a:blip r:embed="rId2"/>
          <a:stretch>
            <a:fillRect/>
          </a:stretch>
        </p:blipFill>
        <p:spPr>
          <a:xfrm>
            <a:off x="0" y="4369865"/>
            <a:ext cx="4171308" cy="2512573"/>
          </a:xfrm>
          <a:prstGeom prst="rect">
            <a:avLst/>
          </a:prstGeom>
        </p:spPr>
      </p:pic>
      <p:pic>
        <p:nvPicPr>
          <p:cNvPr id="7" name="Picture 6" descr="A couple of men playing tennis&#10;&#10;Description automatically generated with medium confidence">
            <a:extLst>
              <a:ext uri="{FF2B5EF4-FFF2-40B4-BE49-F238E27FC236}">
                <a16:creationId xmlns:a16="http://schemas.microsoft.com/office/drawing/2014/main" id="{70624E43-5253-40E2-A1A1-1C391C6BED72}"/>
              </a:ext>
            </a:extLst>
          </p:cNvPr>
          <p:cNvPicPr>
            <a:picLocks noChangeAspect="1"/>
          </p:cNvPicPr>
          <p:nvPr/>
        </p:nvPicPr>
        <p:blipFill>
          <a:blip r:embed="rId3"/>
          <a:stretch>
            <a:fillRect/>
          </a:stretch>
        </p:blipFill>
        <p:spPr>
          <a:xfrm>
            <a:off x="8128000" y="54173"/>
            <a:ext cx="4064000" cy="2710180"/>
          </a:xfrm>
          <a:prstGeom prst="rect">
            <a:avLst/>
          </a:prstGeom>
        </p:spPr>
      </p:pic>
    </p:spTree>
    <p:extLst>
      <p:ext uri="{BB962C8B-B14F-4D97-AF65-F5344CB8AC3E}">
        <p14:creationId xmlns:p14="http://schemas.microsoft.com/office/powerpoint/2010/main" val="1092054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1587-5F86-4147-B4FC-FB81799924EE}"/>
              </a:ext>
            </a:extLst>
          </p:cNvPr>
          <p:cNvSpPr>
            <a:spLocks noGrp="1"/>
          </p:cNvSpPr>
          <p:nvPr>
            <p:ph type="title"/>
          </p:nvPr>
        </p:nvSpPr>
        <p:spPr>
          <a:xfrm>
            <a:off x="0" y="804519"/>
            <a:ext cx="12191999" cy="1049235"/>
          </a:xfrm>
        </p:spPr>
        <p:txBody>
          <a:bodyPr/>
          <a:lstStyle/>
          <a:p>
            <a:pPr algn="ctr"/>
            <a:r>
              <a:rPr lang="en-US" dirty="0"/>
              <a:t>Tobacco, Vapes, Drugs, Alcohol </a:t>
            </a:r>
          </a:p>
        </p:txBody>
      </p:sp>
      <p:sp>
        <p:nvSpPr>
          <p:cNvPr id="3" name="TextBox 2">
            <a:extLst>
              <a:ext uri="{FF2B5EF4-FFF2-40B4-BE49-F238E27FC236}">
                <a16:creationId xmlns:a16="http://schemas.microsoft.com/office/drawing/2014/main" id="{3BEE5FF8-3D99-464A-9EB1-4E12E584633F}"/>
              </a:ext>
            </a:extLst>
          </p:cNvPr>
          <p:cNvSpPr txBox="1"/>
          <p:nvPr/>
        </p:nvSpPr>
        <p:spPr>
          <a:xfrm>
            <a:off x="0" y="1972638"/>
            <a:ext cx="12113231" cy="5273238"/>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800"/>
              <a:buFont typeface="Arial"/>
              <a:buNone/>
            </a:pPr>
            <a:r>
              <a:rPr lang="en-US" sz="2000" b="0" i="0" u="none" dirty="0">
                <a:solidFill>
                  <a:schemeClr val="dk1"/>
                </a:solidFill>
                <a:latin typeface="Arial"/>
                <a:ea typeface="Arial"/>
                <a:cs typeface="Arial"/>
                <a:sym typeface="Arial"/>
              </a:rPr>
              <a:t>Training Rule # 9 - Any athlete or manager who uses or possesses tobacco, electronic cigarettes, drugs, or alcohol during his or her VHSL athletic career will be ineligible to participate for 30 calendar days in competitions on the first violation.  During the 30-day suspension from competitions, the athlete may attend practices and events (not in uniform at competitions) unless the student is suspended from school or otherwise declared ineligible to participate.   A second violation would result in a 45-calendar day removal of the athlete from all team events or until the end of the season, whichever is longer.  If the 45-calendar day suspension extends into the next sport season, the athlete may still have the opportunity to try out for the next season and will have to serve the remainder of the 45-calendar day suspension after the conclusion of the tryouts.  A third violation would result in a 365-day suspension from all VHSL team participation and extracurricular activities. Each incident is cumulative over the athlete’s VHSL athletic career and is not rescinded at the end of each school year.</a:t>
            </a:r>
            <a:endParaRPr lang="en-US" sz="2000" dirty="0">
              <a:latin typeface="Arial"/>
              <a:ea typeface="Arial"/>
              <a:cs typeface="Arial"/>
              <a:sym typeface="Arial"/>
            </a:endParaRPr>
          </a:p>
          <a:p>
            <a:pPr marL="0" lvl="0" indent="0" algn="l" rtl="0">
              <a:lnSpc>
                <a:spcPct val="100000"/>
              </a:lnSpc>
              <a:spcBef>
                <a:spcPts val="480"/>
              </a:spcBef>
              <a:spcAft>
                <a:spcPts val="0"/>
              </a:spcAft>
              <a:buClr>
                <a:schemeClr val="dk1"/>
              </a:buClr>
              <a:buSzPts val="2400"/>
              <a:buFont typeface="Arial"/>
              <a:buNone/>
            </a:pPr>
            <a:endParaRPr lang="en-US" sz="2000" b="1" i="0" u="sng" dirty="0">
              <a:solidFill>
                <a:schemeClr val="dk1"/>
              </a:solidFill>
              <a:latin typeface="Arial"/>
              <a:ea typeface="Arial"/>
              <a:cs typeface="Arial"/>
              <a:sym typeface="Arial"/>
            </a:endParaRPr>
          </a:p>
          <a:p>
            <a:pPr marL="0" lvl="0" indent="0" algn="l" rtl="0">
              <a:lnSpc>
                <a:spcPct val="100000"/>
              </a:lnSpc>
              <a:spcBef>
                <a:spcPts val="480"/>
              </a:spcBef>
              <a:spcAft>
                <a:spcPts val="0"/>
              </a:spcAft>
              <a:buClr>
                <a:schemeClr val="dk1"/>
              </a:buClr>
              <a:buSzPts val="2400"/>
              <a:buFont typeface="Arial"/>
              <a:buNone/>
            </a:pPr>
            <a:r>
              <a:rPr lang="en-US" sz="2000" b="1" i="0" u="sng" dirty="0">
                <a:solidFill>
                  <a:schemeClr val="dk1"/>
                </a:solidFill>
                <a:latin typeface="Arial"/>
                <a:ea typeface="Arial"/>
                <a:cs typeface="Arial"/>
                <a:sym typeface="Arial"/>
              </a:rPr>
              <a:t>Also: </a:t>
            </a:r>
            <a:r>
              <a:rPr lang="en-US" sz="2000" b="0" i="0" u="none" dirty="0">
                <a:solidFill>
                  <a:schemeClr val="dk1"/>
                </a:solidFill>
                <a:latin typeface="Arial"/>
                <a:ea typeface="Arial"/>
                <a:cs typeface="Arial"/>
                <a:sym typeface="Arial"/>
              </a:rPr>
              <a:t>Steroid use is illegal and carries a two-year ban of athlete.</a:t>
            </a:r>
          </a:p>
          <a:p>
            <a:pPr marL="0" lvl="0" indent="0" algn="ctr" rtl="0">
              <a:lnSpc>
                <a:spcPct val="100000"/>
              </a:lnSpc>
              <a:spcBef>
                <a:spcPts val="960"/>
              </a:spcBef>
              <a:spcAft>
                <a:spcPts val="0"/>
              </a:spcAft>
              <a:buClr>
                <a:schemeClr val="dk1"/>
              </a:buClr>
              <a:buSzPts val="4800"/>
              <a:buFont typeface="Arial"/>
              <a:buNone/>
            </a:pPr>
            <a:r>
              <a:rPr lang="en-US" sz="3200" b="1" i="0" u="none" dirty="0">
                <a:solidFill>
                  <a:schemeClr val="dk1"/>
                </a:solidFill>
                <a:latin typeface="Arial"/>
                <a:ea typeface="Arial"/>
                <a:cs typeface="Arial"/>
                <a:sym typeface="Arial"/>
              </a:rPr>
              <a:t>30 days -  45 days – 365 days</a:t>
            </a:r>
          </a:p>
          <a:p>
            <a:pPr marL="114300" lvl="0" indent="0" algn="l" rtl="0">
              <a:lnSpc>
                <a:spcPct val="100000"/>
              </a:lnSpc>
              <a:spcBef>
                <a:spcPts val="0"/>
              </a:spcBef>
              <a:spcAft>
                <a:spcPts val="0"/>
              </a:spcAft>
              <a:buSzPts val="1800"/>
              <a:buNone/>
            </a:pPr>
            <a:endParaRPr lang="en-US" sz="1400" dirty="0">
              <a:solidFill>
                <a:schemeClr val="tx1"/>
              </a:solidFill>
              <a:latin typeface="Roboto"/>
              <a:ea typeface="Roboto"/>
              <a:cs typeface="Roboto"/>
              <a:sym typeface="Roboto"/>
            </a:endParaRPr>
          </a:p>
          <a:p>
            <a:endParaRPr lang="en-US" dirty="0"/>
          </a:p>
        </p:txBody>
      </p:sp>
      <p:pic>
        <p:nvPicPr>
          <p:cNvPr id="5" name="Picture 4" descr="Logo&#10;&#10;Description automatically generated">
            <a:extLst>
              <a:ext uri="{FF2B5EF4-FFF2-40B4-BE49-F238E27FC236}">
                <a16:creationId xmlns:a16="http://schemas.microsoft.com/office/drawing/2014/main" id="{A94D882B-7AF1-4762-8AE7-8FF91D34319A}"/>
              </a:ext>
            </a:extLst>
          </p:cNvPr>
          <p:cNvPicPr>
            <a:picLocks noChangeAspect="1"/>
          </p:cNvPicPr>
          <p:nvPr/>
        </p:nvPicPr>
        <p:blipFill>
          <a:blip r:embed="rId3"/>
          <a:stretch>
            <a:fillRect/>
          </a:stretch>
        </p:blipFill>
        <p:spPr>
          <a:xfrm>
            <a:off x="10233044" y="5064316"/>
            <a:ext cx="1958956" cy="1793684"/>
          </a:xfrm>
          <a:prstGeom prst="rect">
            <a:avLst/>
          </a:prstGeom>
        </p:spPr>
      </p:pic>
    </p:spTree>
    <p:extLst>
      <p:ext uri="{BB962C8B-B14F-4D97-AF65-F5344CB8AC3E}">
        <p14:creationId xmlns:p14="http://schemas.microsoft.com/office/powerpoint/2010/main" val="385188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p:nvPr/>
        </p:nvSpPr>
        <p:spPr>
          <a:xfrm>
            <a:off x="0" y="516836"/>
            <a:ext cx="12192000"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Arial"/>
                <a:ea typeface="Arial"/>
                <a:cs typeface="Arial"/>
                <a:sym typeface="Arial"/>
              </a:rPr>
              <a:t>LCPS Out of Season Practice Rules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Arial"/>
                <a:ea typeface="Arial"/>
                <a:cs typeface="Arial"/>
                <a:sym typeface="Arial"/>
              </a:rPr>
              <a:t>Out of Season practices are </a:t>
            </a:r>
            <a:r>
              <a:rPr lang="en-US" sz="2400" u="sng">
                <a:solidFill>
                  <a:schemeClr val="dk1"/>
                </a:solidFill>
                <a:latin typeface="Arial"/>
                <a:ea typeface="Arial"/>
                <a:cs typeface="Arial"/>
                <a:sym typeface="Arial"/>
              </a:rPr>
              <a:t>voluntary and cannot be used as part of the tryout process</a:t>
            </a:r>
            <a:r>
              <a:rPr lang="en-US" sz="2400">
                <a:solidFill>
                  <a:schemeClr val="dk1"/>
                </a:solidFill>
                <a:latin typeface="Arial"/>
                <a:ea typeface="Arial"/>
                <a:cs typeface="Arial"/>
                <a:sym typeface="Arial"/>
              </a:rPr>
              <a:t>. Participants must have all paperwork (VHSL physical/online registration) completed before attending.  Participants consist of 9</a:t>
            </a:r>
            <a:r>
              <a:rPr lang="en-US" sz="2400" baseline="30000">
                <a:solidFill>
                  <a:schemeClr val="dk1"/>
                </a:solidFill>
                <a:latin typeface="Arial"/>
                <a:ea typeface="Arial"/>
                <a:cs typeface="Arial"/>
                <a:sym typeface="Arial"/>
              </a:rPr>
              <a:t>th</a:t>
            </a:r>
            <a:r>
              <a:rPr lang="en-US" sz="2400">
                <a:solidFill>
                  <a:schemeClr val="dk1"/>
                </a:solidFill>
                <a:latin typeface="Arial"/>
                <a:ea typeface="Arial"/>
                <a:cs typeface="Arial"/>
                <a:sym typeface="Arial"/>
              </a:rPr>
              <a:t>-12</a:t>
            </a:r>
            <a:r>
              <a:rPr lang="en-US" sz="2400" baseline="30000">
                <a:solidFill>
                  <a:schemeClr val="dk1"/>
                </a:solidFill>
                <a:latin typeface="Arial"/>
                <a:ea typeface="Arial"/>
                <a:cs typeface="Arial"/>
                <a:sym typeface="Arial"/>
              </a:rPr>
              <a:t>th</a:t>
            </a:r>
            <a:r>
              <a:rPr lang="en-US" sz="2400">
                <a:solidFill>
                  <a:schemeClr val="dk1"/>
                </a:solidFill>
                <a:latin typeface="Arial"/>
                <a:ea typeface="Arial"/>
                <a:cs typeface="Arial"/>
                <a:sym typeface="Arial"/>
              </a:rPr>
              <a:t> graders and 8th graders once they are promoted to high school after the last day of their 8</a:t>
            </a:r>
            <a:r>
              <a:rPr lang="en-US" sz="2400" baseline="30000">
                <a:solidFill>
                  <a:schemeClr val="dk1"/>
                </a:solidFill>
                <a:latin typeface="Arial"/>
                <a:ea typeface="Arial"/>
                <a:cs typeface="Arial"/>
                <a:sym typeface="Arial"/>
              </a:rPr>
              <a:t>th</a:t>
            </a:r>
            <a:r>
              <a:rPr lang="en-US" sz="2400">
                <a:solidFill>
                  <a:schemeClr val="dk1"/>
                </a:solidFill>
                <a:latin typeface="Arial"/>
                <a:ea typeface="Arial"/>
                <a:cs typeface="Arial"/>
                <a:sym typeface="Arial"/>
              </a:rPr>
              <a:t> grade year. </a:t>
            </a:r>
            <a:endParaRPr/>
          </a:p>
          <a:p>
            <a:pPr marL="0" marR="0" lvl="0" indent="0" algn="l" rtl="0">
              <a:spcBef>
                <a:spcPts val="0"/>
              </a:spcBef>
              <a:spcAft>
                <a:spcPts val="0"/>
              </a:spcAft>
              <a:buNone/>
            </a:pPr>
            <a:endParaRPr sz="2400">
              <a:solidFill>
                <a:schemeClr val="dk1"/>
              </a:solidFill>
              <a:highlight>
                <a:srgbClr val="FFFF00"/>
              </a:highlight>
              <a:latin typeface="Arial"/>
              <a:ea typeface="Arial"/>
              <a:cs typeface="Arial"/>
              <a:sym typeface="Arial"/>
            </a:endParaRPr>
          </a:p>
          <a:p>
            <a:pPr marL="0" marR="0" lvl="0" indent="0" algn="l" rtl="0">
              <a:spcBef>
                <a:spcPts val="0"/>
              </a:spcBef>
              <a:spcAft>
                <a:spcPts val="0"/>
              </a:spcAft>
              <a:buNone/>
            </a:pPr>
            <a:r>
              <a:rPr lang="en-US" sz="2400">
                <a:solidFill>
                  <a:schemeClr val="dk1"/>
                </a:solidFill>
                <a:highlight>
                  <a:srgbClr val="00FF00"/>
                </a:highlight>
                <a:latin typeface="Arial"/>
                <a:ea typeface="Arial"/>
                <a:cs typeface="Arial"/>
                <a:sym typeface="Arial"/>
              </a:rPr>
              <a:t>2023: On or after June 8, 2023 </a:t>
            </a:r>
            <a:endParaRPr/>
          </a:p>
          <a:p>
            <a:pPr marL="0" marR="0" lvl="0" indent="0" algn="l" rtl="0">
              <a:spcBef>
                <a:spcPts val="0"/>
              </a:spcBef>
              <a:spcAft>
                <a:spcPts val="0"/>
              </a:spcAft>
              <a:buNone/>
            </a:pPr>
            <a:endParaRPr sz="2400">
              <a:solidFill>
                <a:schemeClr val="dk1"/>
              </a:solidFill>
              <a:highlight>
                <a:srgbClr val="00FF00"/>
              </a:highlight>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Arial"/>
                <a:ea typeface="Arial"/>
                <a:cs typeface="Arial"/>
                <a:sym typeface="Arial"/>
              </a:rPr>
              <a:t>Each sport may have 20 out of season practices each off season (fall, winter, spring).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Arial"/>
                <a:ea typeface="Arial"/>
                <a:cs typeface="Arial"/>
                <a:sym typeface="Arial"/>
              </a:rPr>
              <a:t>Each sport may have 15 out of season practices during the summer.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Arial"/>
                <a:ea typeface="Arial"/>
                <a:cs typeface="Arial"/>
                <a:sym typeface="Arial"/>
              </a:rPr>
              <a:t>Summer Dead Period: </a:t>
            </a:r>
            <a:r>
              <a:rPr lang="en-US" sz="2400" b="1">
                <a:solidFill>
                  <a:schemeClr val="dk1"/>
                </a:solidFill>
                <a:highlight>
                  <a:srgbClr val="00FF00"/>
                </a:highlight>
                <a:latin typeface="Arial"/>
                <a:ea typeface="Arial"/>
                <a:cs typeface="Arial"/>
                <a:sym typeface="Arial"/>
              </a:rPr>
              <a:t>JULY 2-8, 2023 </a:t>
            </a:r>
            <a:r>
              <a:rPr lang="en-US" sz="2400">
                <a:solidFill>
                  <a:schemeClr val="dk1"/>
                </a:solidFill>
                <a:latin typeface="Arial"/>
                <a:ea typeface="Arial"/>
                <a:cs typeface="Arial"/>
                <a:sym typeface="Arial"/>
              </a:rPr>
              <a:t>During dead periods,</a:t>
            </a:r>
            <a:r>
              <a:rPr lang="en-US" sz="2400" b="1">
                <a:solidFill>
                  <a:schemeClr val="dk1"/>
                </a:solidFill>
                <a:latin typeface="Arial"/>
                <a:ea typeface="Arial"/>
                <a:cs typeface="Arial"/>
                <a:sym typeface="Arial"/>
              </a:rPr>
              <a:t> </a:t>
            </a:r>
            <a:r>
              <a:rPr lang="en-US" sz="2400">
                <a:solidFill>
                  <a:schemeClr val="dk1"/>
                </a:solidFill>
                <a:latin typeface="Arial"/>
                <a:ea typeface="Arial"/>
                <a:cs typeface="Arial"/>
                <a:sym typeface="Arial"/>
              </a:rPr>
              <a:t>there may be no coaching, observing or contact between a coach and player.  In addition, there may be no practice, open facilities, weight training, conditioning or school sponsored clinics or camps. </a:t>
            </a:r>
            <a:endParaRPr sz="2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3"/>
          <p:cNvSpPr/>
          <p:nvPr/>
        </p:nvSpPr>
        <p:spPr>
          <a:xfrm>
            <a:off x="3457575" y="298991"/>
            <a:ext cx="5361127" cy="6441892"/>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400" b="1">
                <a:solidFill>
                  <a:schemeClr val="dk1"/>
                </a:solidFill>
                <a:latin typeface="Arial"/>
                <a:ea typeface="Arial"/>
                <a:cs typeface="Arial"/>
                <a:sym typeface="Arial"/>
              </a:rPr>
              <a:t>LCHS competes in the  Dulles District, Region 4C, 4A State </a:t>
            </a:r>
            <a:endParaRPr/>
          </a:p>
          <a:p>
            <a:pPr marL="0" marR="0" lvl="0" indent="0" algn="ctr" rtl="0">
              <a:lnSpc>
                <a:spcPct val="107000"/>
              </a:lnSpc>
              <a:spcBef>
                <a:spcPts val="800"/>
              </a:spcBef>
              <a:spcAft>
                <a:spcPts val="0"/>
              </a:spcAft>
              <a:buNone/>
            </a:pPr>
            <a:endParaRPr sz="800" b="1" u="sng">
              <a:solidFill>
                <a:schemeClr val="dk1"/>
              </a:solidFill>
              <a:latin typeface="Arial"/>
              <a:ea typeface="Arial"/>
              <a:cs typeface="Arial"/>
              <a:sym typeface="Arial"/>
            </a:endParaRPr>
          </a:p>
          <a:p>
            <a:pPr marL="0" marR="0" lvl="0" indent="0" algn="ctr" rtl="0">
              <a:lnSpc>
                <a:spcPct val="107000"/>
              </a:lnSpc>
              <a:spcBef>
                <a:spcPts val="800"/>
              </a:spcBef>
              <a:spcAft>
                <a:spcPts val="0"/>
              </a:spcAft>
              <a:buNone/>
            </a:pPr>
            <a:r>
              <a:rPr lang="en-US" sz="2400" b="1" u="sng">
                <a:solidFill>
                  <a:schemeClr val="dk1"/>
                </a:solidFill>
                <a:latin typeface="Arial"/>
                <a:ea typeface="Arial"/>
                <a:cs typeface="Arial"/>
                <a:sym typeface="Arial"/>
              </a:rPr>
              <a:t>Dulles District Schools for 2023 </a:t>
            </a:r>
            <a:endParaRPr sz="2400">
              <a:solidFill>
                <a:schemeClr val="dk1"/>
              </a:solidFill>
              <a:latin typeface="Calibri"/>
              <a:ea typeface="Calibri"/>
              <a:cs typeface="Calibri"/>
              <a:sym typeface="Calibri"/>
            </a:endParaRPr>
          </a:p>
          <a:p>
            <a:pPr marL="0" marR="0" lvl="0" indent="0" algn="ctr" rtl="0">
              <a:lnSpc>
                <a:spcPct val="107000"/>
              </a:lnSpc>
              <a:spcBef>
                <a:spcPts val="800"/>
              </a:spcBef>
              <a:spcAft>
                <a:spcPts val="0"/>
              </a:spcAft>
              <a:buNone/>
            </a:pPr>
            <a:r>
              <a:rPr lang="en-US" sz="2400">
                <a:solidFill>
                  <a:schemeClr val="dk1"/>
                </a:solidFill>
                <a:latin typeface="Arial"/>
                <a:ea typeface="Arial"/>
                <a:cs typeface="Arial"/>
                <a:sym typeface="Arial"/>
              </a:rPr>
              <a:t>Broad Run HS</a:t>
            </a:r>
            <a:endParaRPr/>
          </a:p>
          <a:p>
            <a:pPr marL="0" marR="0" lvl="0" indent="0" algn="ctr" rtl="0">
              <a:lnSpc>
                <a:spcPct val="107000"/>
              </a:lnSpc>
              <a:spcBef>
                <a:spcPts val="0"/>
              </a:spcBef>
              <a:spcAft>
                <a:spcPts val="0"/>
              </a:spcAft>
              <a:buNone/>
            </a:pPr>
            <a:r>
              <a:rPr lang="en-US" sz="2400">
                <a:solidFill>
                  <a:schemeClr val="dk1"/>
                </a:solidFill>
                <a:latin typeface="Arial"/>
                <a:ea typeface="Arial"/>
                <a:cs typeface="Arial"/>
                <a:sym typeface="Arial"/>
              </a:rPr>
              <a:t>John Champe HS</a:t>
            </a:r>
            <a:endParaRPr sz="24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en-US" sz="2400">
                <a:solidFill>
                  <a:schemeClr val="dk1"/>
                </a:solidFill>
                <a:latin typeface="Arial"/>
                <a:ea typeface="Arial"/>
                <a:cs typeface="Arial"/>
                <a:sym typeface="Arial"/>
              </a:rPr>
              <a:t>Loudoun County HS</a:t>
            </a:r>
            <a:endParaRPr sz="2400">
              <a:solidFill>
                <a:schemeClr val="dk1"/>
              </a:solidFill>
              <a:latin typeface="Calibri"/>
              <a:ea typeface="Calibri"/>
              <a:cs typeface="Calibri"/>
              <a:sym typeface="Calibri"/>
            </a:endParaRPr>
          </a:p>
          <a:p>
            <a:pPr marL="0" marR="0" lvl="0" indent="0" algn="ctr" rtl="0">
              <a:lnSpc>
                <a:spcPct val="107000"/>
              </a:lnSpc>
              <a:spcBef>
                <a:spcPts val="0"/>
              </a:spcBef>
              <a:spcAft>
                <a:spcPts val="0"/>
              </a:spcAft>
              <a:buNone/>
            </a:pPr>
            <a:r>
              <a:rPr lang="en-US" sz="2400">
                <a:solidFill>
                  <a:schemeClr val="dk1"/>
                </a:solidFill>
                <a:latin typeface="Arial"/>
                <a:ea typeface="Arial"/>
                <a:cs typeface="Arial"/>
                <a:sym typeface="Arial"/>
              </a:rPr>
              <a:t>Park View HS</a:t>
            </a:r>
            <a:endParaRPr/>
          </a:p>
          <a:p>
            <a:pPr marL="0" marR="0" lvl="0" indent="0" algn="ctr" rtl="0">
              <a:lnSpc>
                <a:spcPct val="107000"/>
              </a:lnSpc>
              <a:spcBef>
                <a:spcPts val="0"/>
              </a:spcBef>
              <a:spcAft>
                <a:spcPts val="0"/>
              </a:spcAft>
              <a:buNone/>
            </a:pPr>
            <a:r>
              <a:rPr lang="en-US" sz="2400">
                <a:solidFill>
                  <a:schemeClr val="dk1"/>
                </a:solidFill>
                <a:latin typeface="Arial"/>
                <a:ea typeface="Arial"/>
                <a:cs typeface="Arial"/>
                <a:sym typeface="Arial"/>
              </a:rPr>
              <a:t>Woodgrove</a:t>
            </a:r>
            <a:endParaRPr sz="2400">
              <a:solidFill>
                <a:schemeClr val="dk1"/>
              </a:solidFill>
              <a:latin typeface="Arial"/>
              <a:ea typeface="Arial"/>
              <a:cs typeface="Arial"/>
              <a:sym typeface="Arial"/>
            </a:endParaRPr>
          </a:p>
          <a:p>
            <a:pPr marL="0" marR="0" lvl="0" indent="0" algn="ctr" rtl="0">
              <a:lnSpc>
                <a:spcPct val="107000"/>
              </a:lnSpc>
              <a:spcBef>
                <a:spcPts val="0"/>
              </a:spcBef>
              <a:spcAft>
                <a:spcPts val="0"/>
              </a:spcAft>
              <a:buNone/>
            </a:pPr>
            <a:endParaRPr sz="2400">
              <a:solidFill>
                <a:schemeClr val="dk1"/>
              </a:solidFill>
              <a:latin typeface="Arial"/>
              <a:ea typeface="Arial"/>
              <a:cs typeface="Arial"/>
              <a:sym typeface="Arial"/>
            </a:endParaRPr>
          </a:p>
          <a:p>
            <a:pPr marL="0" marR="0" lvl="0" indent="0" algn="ctr" rtl="0">
              <a:lnSpc>
                <a:spcPct val="107000"/>
              </a:lnSpc>
              <a:spcBef>
                <a:spcPts val="0"/>
              </a:spcBef>
              <a:spcAft>
                <a:spcPts val="0"/>
              </a:spcAft>
              <a:buNone/>
            </a:pPr>
            <a:r>
              <a:rPr lang="en-US" sz="2400" b="1" u="sng">
                <a:solidFill>
                  <a:schemeClr val="dk1"/>
                </a:solidFill>
                <a:latin typeface="Arial"/>
                <a:ea typeface="Arial"/>
                <a:cs typeface="Arial"/>
                <a:sym typeface="Arial"/>
              </a:rPr>
              <a:t>Region 4C</a:t>
            </a:r>
            <a:endParaRPr/>
          </a:p>
          <a:p>
            <a:pPr marL="0" marR="0" lvl="0" indent="0" algn="ctr" rtl="0">
              <a:lnSpc>
                <a:spcPct val="107000"/>
              </a:lnSpc>
              <a:spcBef>
                <a:spcPts val="0"/>
              </a:spcBef>
              <a:spcAft>
                <a:spcPts val="0"/>
              </a:spcAft>
              <a:buNone/>
            </a:pPr>
            <a:r>
              <a:rPr lang="en-US" sz="2400">
                <a:solidFill>
                  <a:schemeClr val="dk1"/>
                </a:solidFill>
                <a:latin typeface="Arial"/>
                <a:ea typeface="Arial"/>
                <a:cs typeface="Arial"/>
                <a:sym typeface="Arial"/>
              </a:rPr>
              <a:t>Dulles District Plus Dominion, Heritage, Loudoun Valley, Rock Ridge, and Tuscarora </a:t>
            </a:r>
            <a:endParaRPr/>
          </a:p>
          <a:p>
            <a:pPr marL="0" marR="0" lvl="0" indent="0" algn="ctr" rtl="0">
              <a:lnSpc>
                <a:spcPct val="107000"/>
              </a:lnSpc>
              <a:spcBef>
                <a:spcPts val="0"/>
              </a:spcBef>
              <a:spcAft>
                <a:spcPts val="0"/>
              </a:spcAft>
              <a:buNone/>
            </a:pPr>
            <a:endParaRPr sz="2400">
              <a:solidFill>
                <a:schemeClr val="dk1"/>
              </a:solidFill>
              <a:latin typeface="Arial"/>
              <a:ea typeface="Arial"/>
              <a:cs typeface="Arial"/>
              <a:sym typeface="Arial"/>
            </a:endParaRPr>
          </a:p>
          <a:p>
            <a:pPr marL="0" marR="0" lvl="0" indent="0" algn="ctr" rtl="0">
              <a:lnSpc>
                <a:spcPct val="107000"/>
              </a:lnSpc>
              <a:spcBef>
                <a:spcPts val="0"/>
              </a:spcBef>
              <a:spcAft>
                <a:spcPts val="0"/>
              </a:spcAft>
              <a:buNone/>
            </a:pPr>
            <a:endParaRPr sz="2400">
              <a:solidFill>
                <a:schemeClr val="dk1"/>
              </a:solidFill>
              <a:latin typeface="Calibri"/>
              <a:ea typeface="Calibri"/>
              <a:cs typeface="Calibri"/>
              <a:sym typeface="Calibri"/>
            </a:endParaRPr>
          </a:p>
        </p:txBody>
      </p:sp>
      <p:pic>
        <p:nvPicPr>
          <p:cNvPr id="268" name="Google Shape;268;p13"/>
          <p:cNvPicPr preferRelativeResize="0"/>
          <p:nvPr/>
        </p:nvPicPr>
        <p:blipFill rotWithShape="1">
          <a:blip r:embed="rId3">
            <a:alphaModFix/>
          </a:blip>
          <a:srcRect l="23310" r="33373" b="3328"/>
          <a:stretch/>
        </p:blipFill>
        <p:spPr>
          <a:xfrm>
            <a:off x="-1" y="764585"/>
            <a:ext cx="3373300" cy="4992484"/>
          </a:xfrm>
          <a:prstGeom prst="rect">
            <a:avLst/>
          </a:prstGeom>
          <a:noFill/>
          <a:ln>
            <a:noFill/>
          </a:ln>
        </p:spPr>
      </p:pic>
      <p:pic>
        <p:nvPicPr>
          <p:cNvPr id="269" name="Google Shape;269;p13" descr="A picture containing floor&#10;&#10;Description automatically generated"/>
          <p:cNvPicPr preferRelativeResize="0"/>
          <p:nvPr/>
        </p:nvPicPr>
        <p:blipFill rotWithShape="1">
          <a:blip r:embed="rId4">
            <a:alphaModFix/>
          </a:blip>
          <a:srcRect/>
          <a:stretch/>
        </p:blipFill>
        <p:spPr>
          <a:xfrm rot="-5400000">
            <a:off x="8006334" y="1576954"/>
            <a:ext cx="4874211" cy="32494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4"/>
          <p:cNvSpPr/>
          <p:nvPr/>
        </p:nvSpPr>
        <p:spPr>
          <a:xfrm>
            <a:off x="1904301" y="400467"/>
            <a:ext cx="772626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Athletic Trainer – Megan Santos ATC</a:t>
            </a:r>
            <a:endParaRPr sz="2400">
              <a:solidFill>
                <a:schemeClr val="dk1"/>
              </a:solidFill>
              <a:latin typeface="Arial"/>
              <a:ea typeface="Arial"/>
              <a:cs typeface="Arial"/>
              <a:sym typeface="Arial"/>
            </a:endParaRPr>
          </a:p>
        </p:txBody>
      </p:sp>
      <p:sp>
        <p:nvSpPr>
          <p:cNvPr id="275" name="Google Shape;275;p14"/>
          <p:cNvSpPr/>
          <p:nvPr/>
        </p:nvSpPr>
        <p:spPr>
          <a:xfrm>
            <a:off x="1442907" y="1259608"/>
            <a:ext cx="8875552"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Primary Goal : Protect the health, safety, and well-being of your student athletes </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On campus for most practices and all competitions</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Provide acute emergency care, evaluation of injuries (acute and chronic), rehabilitation of injuries, provide referral if needed, give injury prevention tips</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Work to get your student athlete back to participation as quickly and safely as possible </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Work through concussion return to play and return to learn protocols</a:t>
            </a:r>
            <a:endParaRPr/>
          </a:p>
        </p:txBody>
      </p:sp>
      <p:pic>
        <p:nvPicPr>
          <p:cNvPr id="276" name="Google Shape;276;p14" descr="Logo&#10;&#10;Description automatically generated"/>
          <p:cNvPicPr preferRelativeResize="0"/>
          <p:nvPr/>
        </p:nvPicPr>
        <p:blipFill rotWithShape="1">
          <a:blip r:embed="rId3">
            <a:alphaModFix amt="14000"/>
          </a:blip>
          <a:srcRect/>
          <a:stretch/>
        </p:blipFill>
        <p:spPr>
          <a:xfrm>
            <a:off x="76200" y="33040"/>
            <a:ext cx="12115800" cy="68492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5"/>
          <p:cNvSpPr/>
          <p:nvPr/>
        </p:nvSpPr>
        <p:spPr>
          <a:xfrm>
            <a:off x="2583809" y="534690"/>
            <a:ext cx="68538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Athletic Training Room </a:t>
            </a:r>
            <a:endParaRPr sz="2400">
              <a:solidFill>
                <a:schemeClr val="dk1"/>
              </a:solidFill>
              <a:latin typeface="Arial"/>
              <a:ea typeface="Arial"/>
              <a:cs typeface="Arial"/>
              <a:sym typeface="Arial"/>
            </a:endParaRPr>
          </a:p>
        </p:txBody>
      </p:sp>
      <p:sp>
        <p:nvSpPr>
          <p:cNvPr id="282" name="Google Shape;282;p15"/>
          <p:cNvSpPr/>
          <p:nvPr/>
        </p:nvSpPr>
        <p:spPr>
          <a:xfrm>
            <a:off x="995493" y="1289051"/>
            <a:ext cx="10201013"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Encourage your student athlete to report all injuries, illnesses, wounds right away</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If your student athlete has special needs- please report and I can hold on to </a:t>
            </a:r>
            <a:r>
              <a:rPr lang="en-US" sz="2400" u="sng">
                <a:solidFill>
                  <a:schemeClr val="dk1"/>
                </a:solidFill>
                <a:latin typeface="Arial"/>
                <a:ea typeface="Arial"/>
                <a:cs typeface="Arial"/>
                <a:sym typeface="Arial"/>
              </a:rPr>
              <a:t>EXTRA</a:t>
            </a:r>
            <a:r>
              <a:rPr lang="en-US" sz="2400">
                <a:solidFill>
                  <a:schemeClr val="dk1"/>
                </a:solidFill>
                <a:latin typeface="Arial"/>
                <a:ea typeface="Arial"/>
                <a:cs typeface="Arial"/>
                <a:sym typeface="Arial"/>
              </a:rPr>
              <a:t> equipment such as: </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Contacts</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EpiPens</a:t>
            </a:r>
            <a:endParaRPr sz="2400" b="0" i="0" u="none" strike="noStrike" cap="none">
              <a:solidFill>
                <a:schemeClr val="dk1"/>
              </a:solidFill>
              <a:latin typeface="Arial"/>
              <a:ea typeface="Arial"/>
              <a:cs typeface="Arial"/>
              <a:sym typeface="Arial"/>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Inhalers</a:t>
            </a:r>
            <a:endParaRPr/>
          </a:p>
          <a:p>
            <a:pPr marL="457200" marR="0" lvl="1" indent="0" algn="l" rtl="0">
              <a:spcBef>
                <a:spcPts val="0"/>
              </a:spcBef>
              <a:spcAft>
                <a:spcPts val="0"/>
              </a:spcAft>
              <a:buNone/>
            </a:pPr>
            <a:r>
              <a:rPr lang="en-US" sz="2400" b="0" i="0" u="none" strike="noStrike" cap="none">
                <a:solidFill>
                  <a:schemeClr val="dk1"/>
                </a:solidFill>
                <a:latin typeface="Arial"/>
                <a:ea typeface="Arial"/>
                <a:cs typeface="Arial"/>
                <a:sym typeface="Arial"/>
              </a:rPr>
              <a:t>Glucose </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Please communicate and ask questions if you have them </a:t>
            </a:r>
            <a:endParaRPr/>
          </a:p>
        </p:txBody>
      </p:sp>
      <p:pic>
        <p:nvPicPr>
          <p:cNvPr id="283" name="Google Shape;283;p15"/>
          <p:cNvPicPr preferRelativeResize="0"/>
          <p:nvPr/>
        </p:nvPicPr>
        <p:blipFill rotWithShape="1">
          <a:blip r:embed="rId3">
            <a:alphaModFix/>
          </a:blip>
          <a:srcRect/>
          <a:stretch/>
        </p:blipFill>
        <p:spPr>
          <a:xfrm rot="-5400000">
            <a:off x="8865200" y="3050777"/>
            <a:ext cx="3416322" cy="22714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29000"/>
          </a:blip>
          <a:stretch>
            <a:fillRect/>
          </a:stretch>
        </a:blipFill>
        <a:effectLst/>
      </p:bgPr>
    </p:bg>
    <p:spTree>
      <p:nvGrpSpPr>
        <p:cNvPr id="1" name="Shape 287"/>
        <p:cNvGrpSpPr/>
        <p:nvPr/>
      </p:nvGrpSpPr>
      <p:grpSpPr>
        <a:xfrm>
          <a:off x="0" y="0"/>
          <a:ext cx="0" cy="0"/>
          <a:chOff x="0" y="0"/>
          <a:chExt cx="0" cy="0"/>
        </a:xfrm>
      </p:grpSpPr>
      <p:sp>
        <p:nvSpPr>
          <p:cNvPr id="288" name="Google Shape;288;p16"/>
          <p:cNvSpPr/>
          <p:nvPr/>
        </p:nvSpPr>
        <p:spPr>
          <a:xfrm>
            <a:off x="451520" y="168989"/>
            <a:ext cx="4183011" cy="914400"/>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3000"/>
              <a:buFont typeface="Calibri"/>
              <a:buNone/>
            </a:pPr>
            <a:r>
              <a:rPr lang="en-US" sz="3000" b="1" i="0" u="none" strike="noStrike" cap="none">
                <a:solidFill>
                  <a:srgbClr val="FFC000"/>
                </a:solidFill>
                <a:latin typeface="Calibri"/>
                <a:ea typeface="Calibri"/>
                <a:cs typeface="Calibri"/>
                <a:sym typeface="Calibri"/>
              </a:rPr>
              <a:t>Established in 2005</a:t>
            </a:r>
            <a:endParaRPr/>
          </a:p>
          <a:p>
            <a:pPr marL="0" marR="0" lvl="0" indent="0" algn="ctr" rtl="0">
              <a:lnSpc>
                <a:spcPct val="100000"/>
              </a:lnSpc>
              <a:spcBef>
                <a:spcPts val="0"/>
              </a:spcBef>
              <a:spcAft>
                <a:spcPts val="0"/>
              </a:spcAft>
              <a:buClr>
                <a:srgbClr val="FFC000"/>
              </a:buClr>
              <a:buSzPts val="3000"/>
              <a:buFont typeface="Calibri"/>
              <a:buNone/>
            </a:pPr>
            <a:r>
              <a:rPr lang="en-US" sz="3000" b="1" i="0" u="none" strike="noStrike" cap="none">
                <a:solidFill>
                  <a:srgbClr val="FFC000"/>
                </a:solidFill>
                <a:latin typeface="Calibri"/>
                <a:ea typeface="Calibri"/>
                <a:cs typeface="Calibri"/>
                <a:sym typeface="Calibri"/>
              </a:rPr>
              <a:t>Spent $1.4M</a:t>
            </a:r>
            <a:endParaRPr/>
          </a:p>
        </p:txBody>
      </p:sp>
      <p:sp>
        <p:nvSpPr>
          <p:cNvPr id="289" name="Google Shape;289;p16"/>
          <p:cNvSpPr/>
          <p:nvPr/>
        </p:nvSpPr>
        <p:spPr>
          <a:xfrm>
            <a:off x="698638" y="2926138"/>
            <a:ext cx="1692954" cy="1720258"/>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Uniform</a:t>
            </a:r>
            <a:endParaRPr/>
          </a:p>
          <a:p>
            <a:pPr marL="0" marR="0" lvl="0" indent="0" algn="ctr" rtl="0">
              <a:lnSpc>
                <a:spcPct val="100000"/>
              </a:lnSpc>
              <a:spcBef>
                <a:spcPts val="0"/>
              </a:spcBef>
              <a:spcAft>
                <a:spcPts val="0"/>
              </a:spcAft>
              <a:buClr>
                <a:srgbClr val="FFC000"/>
              </a:buClr>
              <a:buSzPts val="1800"/>
              <a:buFont typeface="Calibri"/>
              <a:buNone/>
            </a:pPr>
            <a:r>
              <a:rPr lang="en-US" sz="1800" b="1">
                <a:solidFill>
                  <a:srgbClr val="FFC000"/>
                </a:solidFill>
                <a:latin typeface="Calibri"/>
                <a:ea typeface="Calibri"/>
                <a:cs typeface="Calibri"/>
                <a:sym typeface="Calibri"/>
              </a:rPr>
              <a:t>Replacement</a:t>
            </a:r>
            <a:endParaRPr/>
          </a:p>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$30,000/year</a:t>
            </a:r>
            <a:endParaRPr/>
          </a:p>
        </p:txBody>
      </p:sp>
      <p:sp>
        <p:nvSpPr>
          <p:cNvPr id="290" name="Google Shape;290;p16"/>
          <p:cNvSpPr/>
          <p:nvPr/>
        </p:nvSpPr>
        <p:spPr>
          <a:xfrm>
            <a:off x="5257069" y="5431408"/>
            <a:ext cx="1962296" cy="914400"/>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Scholarships</a:t>
            </a:r>
            <a:endParaRPr/>
          </a:p>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$2,000/year</a:t>
            </a:r>
            <a:endParaRPr/>
          </a:p>
        </p:txBody>
      </p:sp>
      <p:sp>
        <p:nvSpPr>
          <p:cNvPr id="291" name="Google Shape;291;p16"/>
          <p:cNvSpPr/>
          <p:nvPr/>
        </p:nvSpPr>
        <p:spPr>
          <a:xfrm>
            <a:off x="5071195" y="964424"/>
            <a:ext cx="1834480" cy="914400"/>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Stadium Landscaping</a:t>
            </a:r>
            <a:endParaRPr/>
          </a:p>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$6,000 </a:t>
            </a:r>
            <a:endParaRPr/>
          </a:p>
        </p:txBody>
      </p:sp>
      <p:sp>
        <p:nvSpPr>
          <p:cNvPr id="292" name="Google Shape;292;p16"/>
          <p:cNvSpPr/>
          <p:nvPr/>
        </p:nvSpPr>
        <p:spPr>
          <a:xfrm>
            <a:off x="2555610" y="4646396"/>
            <a:ext cx="2258346" cy="1080136"/>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Coaches Clinics $2,000/year</a:t>
            </a:r>
            <a:endParaRPr/>
          </a:p>
        </p:txBody>
      </p:sp>
      <p:sp>
        <p:nvSpPr>
          <p:cNvPr id="293" name="Google Shape;293;p16"/>
          <p:cNvSpPr/>
          <p:nvPr/>
        </p:nvSpPr>
        <p:spPr>
          <a:xfrm>
            <a:off x="5353810" y="2240009"/>
            <a:ext cx="1762616" cy="1656269"/>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a:solidFill>
                  <a:srgbClr val="FFC000"/>
                </a:solidFill>
                <a:latin typeface="Calibri"/>
                <a:ea typeface="Calibri"/>
                <a:cs typeface="Calibri"/>
                <a:sym typeface="Calibri"/>
              </a:rPr>
              <a:t>Varsity Letters, Pins, Certificates</a:t>
            </a:r>
            <a:endParaRPr/>
          </a:p>
          <a:p>
            <a:pPr marL="0" marR="0" lvl="0" indent="0" algn="ctr" rtl="0">
              <a:lnSpc>
                <a:spcPct val="100000"/>
              </a:lnSpc>
              <a:spcBef>
                <a:spcPts val="0"/>
              </a:spcBef>
              <a:spcAft>
                <a:spcPts val="0"/>
              </a:spcAft>
              <a:buClr>
                <a:srgbClr val="FFC000"/>
              </a:buClr>
              <a:buSzPts val="1800"/>
              <a:buFont typeface="Calibri"/>
              <a:buNone/>
            </a:pPr>
            <a:r>
              <a:rPr lang="en-US" sz="1800" b="1">
                <a:solidFill>
                  <a:srgbClr val="FFC000"/>
                </a:solidFill>
                <a:latin typeface="Calibri"/>
                <a:ea typeface="Calibri"/>
                <a:cs typeface="Calibri"/>
                <a:sym typeface="Calibri"/>
              </a:rPr>
              <a:t>$4,000</a:t>
            </a:r>
            <a:endParaRPr sz="1800" b="1" i="0" u="none" strike="noStrike" cap="none">
              <a:solidFill>
                <a:srgbClr val="FFC000"/>
              </a:solidFill>
              <a:latin typeface="Calibri"/>
              <a:ea typeface="Calibri"/>
              <a:cs typeface="Calibri"/>
              <a:sym typeface="Calibri"/>
            </a:endParaRPr>
          </a:p>
        </p:txBody>
      </p:sp>
      <p:sp>
        <p:nvSpPr>
          <p:cNvPr id="294" name="Google Shape;294;p16"/>
          <p:cNvSpPr/>
          <p:nvPr/>
        </p:nvSpPr>
        <p:spPr>
          <a:xfrm>
            <a:off x="7729737" y="3962515"/>
            <a:ext cx="1923920" cy="1130658"/>
          </a:xfrm>
          <a:prstGeom prst="roundRect">
            <a:avLst>
              <a:gd name="adj" fmla="val 36459"/>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Gym Hallway</a:t>
            </a:r>
            <a:endParaRPr/>
          </a:p>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$4,800</a:t>
            </a:r>
            <a:endParaRPr/>
          </a:p>
        </p:txBody>
      </p:sp>
      <p:sp>
        <p:nvSpPr>
          <p:cNvPr id="295" name="Google Shape;295;p16"/>
          <p:cNvSpPr/>
          <p:nvPr/>
        </p:nvSpPr>
        <p:spPr>
          <a:xfrm>
            <a:off x="7869369" y="2610943"/>
            <a:ext cx="1834480" cy="914400"/>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Concessions Maintenance $5,000</a:t>
            </a:r>
            <a:endParaRPr/>
          </a:p>
        </p:txBody>
      </p:sp>
      <p:sp>
        <p:nvSpPr>
          <p:cNvPr id="296" name="Google Shape;296;p16"/>
          <p:cNvSpPr/>
          <p:nvPr/>
        </p:nvSpPr>
        <p:spPr>
          <a:xfrm>
            <a:off x="3215641" y="2011738"/>
            <a:ext cx="1834480" cy="914400"/>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GameTime Music System $</a:t>
            </a:r>
            <a:r>
              <a:rPr lang="en-US" sz="1800" b="1">
                <a:solidFill>
                  <a:srgbClr val="FFC000"/>
                </a:solidFill>
                <a:latin typeface="Calibri"/>
                <a:ea typeface="Calibri"/>
                <a:cs typeface="Calibri"/>
                <a:sym typeface="Calibri"/>
              </a:rPr>
              <a:t>3,000</a:t>
            </a:r>
            <a:endParaRPr sz="1800" b="1" i="0" u="none" strike="noStrike" cap="none">
              <a:solidFill>
                <a:srgbClr val="FFC000"/>
              </a:solidFill>
              <a:latin typeface="Calibri"/>
              <a:ea typeface="Calibri"/>
              <a:cs typeface="Calibri"/>
              <a:sym typeface="Calibri"/>
            </a:endParaRPr>
          </a:p>
        </p:txBody>
      </p:sp>
      <p:sp>
        <p:nvSpPr>
          <p:cNvPr id="297" name="Google Shape;297;p16"/>
          <p:cNvSpPr/>
          <p:nvPr/>
        </p:nvSpPr>
        <p:spPr>
          <a:xfrm>
            <a:off x="2854389" y="3264373"/>
            <a:ext cx="1923920" cy="914400"/>
          </a:xfrm>
          <a:prstGeom prst="roundRect">
            <a:avLst>
              <a:gd name="adj" fmla="val 16667"/>
            </a:avLst>
          </a:prstGeom>
          <a:solidFill>
            <a:srgbClr val="EECD4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Memberships</a:t>
            </a:r>
            <a:endParaRPr/>
          </a:p>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179 (out of ~700)</a:t>
            </a:r>
            <a:endParaRPr/>
          </a:p>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a:t>
            </a:r>
            <a:r>
              <a:rPr lang="en-US" sz="1800" b="1">
                <a:solidFill>
                  <a:srgbClr val="002060"/>
                </a:solidFill>
                <a:latin typeface="Calibri"/>
                <a:ea typeface="Calibri"/>
                <a:cs typeface="Calibri"/>
                <a:sym typeface="Calibri"/>
              </a:rPr>
              <a:t>6,265</a:t>
            </a:r>
            <a:endParaRPr/>
          </a:p>
          <a:p>
            <a:pPr marL="0" marR="0" lvl="0" indent="0" algn="ctr" rtl="0">
              <a:lnSpc>
                <a:spcPct val="100000"/>
              </a:lnSpc>
              <a:spcBef>
                <a:spcPts val="0"/>
              </a:spcBef>
              <a:spcAft>
                <a:spcPts val="0"/>
              </a:spcAft>
              <a:buClr>
                <a:schemeClr val="lt1"/>
              </a:buClr>
              <a:buSzPts val="1800"/>
              <a:buFont typeface="Calibri"/>
              <a:buNone/>
            </a:pPr>
            <a:endParaRPr sz="1800" b="1" i="0" u="none" strike="noStrike" cap="none">
              <a:solidFill>
                <a:srgbClr val="002060"/>
              </a:solidFill>
              <a:latin typeface="Calibri"/>
              <a:ea typeface="Calibri"/>
              <a:cs typeface="Calibri"/>
              <a:sym typeface="Calibri"/>
            </a:endParaRPr>
          </a:p>
        </p:txBody>
      </p:sp>
      <p:sp>
        <p:nvSpPr>
          <p:cNvPr id="298" name="Google Shape;298;p16"/>
          <p:cNvSpPr/>
          <p:nvPr/>
        </p:nvSpPr>
        <p:spPr>
          <a:xfrm>
            <a:off x="8165253" y="1259371"/>
            <a:ext cx="1540721" cy="914400"/>
          </a:xfrm>
          <a:prstGeom prst="roundRect">
            <a:avLst>
              <a:gd name="adj" fmla="val 16667"/>
            </a:avLst>
          </a:prstGeom>
          <a:solidFill>
            <a:srgbClr val="EECD4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Concessions Profit $10,000</a:t>
            </a:r>
            <a:endParaRPr/>
          </a:p>
        </p:txBody>
      </p:sp>
      <p:sp>
        <p:nvSpPr>
          <p:cNvPr id="299" name="Google Shape;299;p16"/>
          <p:cNvSpPr/>
          <p:nvPr/>
        </p:nvSpPr>
        <p:spPr>
          <a:xfrm>
            <a:off x="10390651" y="123056"/>
            <a:ext cx="1468151" cy="2033262"/>
          </a:xfrm>
          <a:prstGeom prst="roundRect">
            <a:avLst>
              <a:gd name="adj" fmla="val 16667"/>
            </a:avLst>
          </a:prstGeom>
          <a:noFill/>
          <a:ln w="28575"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a:t>
            </a:r>
            <a:r>
              <a:rPr lang="en-US" sz="1800" b="1">
                <a:solidFill>
                  <a:srgbClr val="002060"/>
                </a:solidFill>
                <a:latin typeface="Calibri"/>
                <a:ea typeface="Calibri"/>
                <a:cs typeface="Calibri"/>
                <a:sym typeface="Calibri"/>
              </a:rPr>
              <a:t>75</a:t>
            </a:r>
            <a:r>
              <a:rPr lang="en-US" sz="1800" b="1" i="0" u="none" strike="noStrike" cap="none">
                <a:solidFill>
                  <a:srgbClr val="002060"/>
                </a:solidFill>
                <a:latin typeface="Calibri"/>
                <a:ea typeface="Calibri"/>
                <a:cs typeface="Calibri"/>
                <a:sym typeface="Calibri"/>
              </a:rPr>
              <a:t> Athletic Fee</a:t>
            </a:r>
            <a:endParaRPr/>
          </a:p>
        </p:txBody>
      </p:sp>
      <p:sp>
        <p:nvSpPr>
          <p:cNvPr id="300" name="Google Shape;300;p16"/>
          <p:cNvSpPr/>
          <p:nvPr/>
        </p:nvSpPr>
        <p:spPr>
          <a:xfrm>
            <a:off x="10667526" y="952712"/>
            <a:ext cx="914400" cy="914400"/>
          </a:xfrm>
          <a:prstGeom prst="noSmoking">
            <a:avLst>
              <a:gd name="adj" fmla="val 1875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01" name="Google Shape;301;p16"/>
          <p:cNvSpPr/>
          <p:nvPr/>
        </p:nvSpPr>
        <p:spPr>
          <a:xfrm>
            <a:off x="5257068" y="3962516"/>
            <a:ext cx="2029557" cy="1130657"/>
          </a:xfrm>
          <a:prstGeom prst="roundRect">
            <a:avLst>
              <a:gd name="adj" fmla="val 16667"/>
            </a:avLst>
          </a:prstGeom>
          <a:solidFill>
            <a:srgbClr val="EECD4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Corporate Sponsorships</a:t>
            </a:r>
            <a:endParaRPr/>
          </a:p>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a:t>
            </a:r>
            <a:r>
              <a:rPr lang="en-US" sz="1800" b="1">
                <a:solidFill>
                  <a:srgbClr val="002060"/>
                </a:solidFill>
                <a:latin typeface="Calibri"/>
                <a:ea typeface="Calibri"/>
                <a:cs typeface="Calibri"/>
                <a:sym typeface="Calibri"/>
              </a:rPr>
              <a:t>15-20,000</a:t>
            </a:r>
            <a:endParaRPr sz="1800" b="1" i="0" u="none" strike="noStrike" cap="none">
              <a:solidFill>
                <a:srgbClr val="002060"/>
              </a:solidFill>
              <a:latin typeface="Calibri"/>
              <a:ea typeface="Calibri"/>
              <a:cs typeface="Calibri"/>
              <a:sym typeface="Calibri"/>
            </a:endParaRPr>
          </a:p>
        </p:txBody>
      </p:sp>
      <p:sp>
        <p:nvSpPr>
          <p:cNvPr id="302" name="Google Shape;302;p16"/>
          <p:cNvSpPr/>
          <p:nvPr/>
        </p:nvSpPr>
        <p:spPr>
          <a:xfrm>
            <a:off x="990244" y="1421624"/>
            <a:ext cx="1834480" cy="914400"/>
          </a:xfrm>
          <a:prstGeom prst="roundRect">
            <a:avLst>
              <a:gd name="adj" fmla="val 16667"/>
            </a:avLst>
          </a:prstGeom>
          <a:solidFill>
            <a:srgbClr val="EECD4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1" i="0" u="none" strike="noStrike" cap="none">
                <a:solidFill>
                  <a:srgbClr val="002060"/>
                </a:solidFill>
                <a:latin typeface="Calibri"/>
                <a:ea typeface="Calibri"/>
                <a:cs typeface="Calibri"/>
                <a:sym typeface="Calibri"/>
              </a:rPr>
              <a:t>Annual Social Fundraiser $6,000</a:t>
            </a:r>
            <a:endParaRPr/>
          </a:p>
        </p:txBody>
      </p:sp>
      <p:sp>
        <p:nvSpPr>
          <p:cNvPr id="303" name="Google Shape;303;p16"/>
          <p:cNvSpPr/>
          <p:nvPr/>
        </p:nvSpPr>
        <p:spPr>
          <a:xfrm>
            <a:off x="10039279" y="2871574"/>
            <a:ext cx="1373215" cy="1656270"/>
          </a:xfrm>
          <a:prstGeom prst="roundRect">
            <a:avLst>
              <a:gd name="adj"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Hall of Fame Wall   </a:t>
            </a:r>
            <a:endParaRPr/>
          </a:p>
          <a:p>
            <a:pPr marL="0" marR="0" lvl="0" indent="0" algn="ctr"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 $6,100</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7"/>
          <p:cNvSpPr txBox="1"/>
          <p:nvPr/>
        </p:nvSpPr>
        <p:spPr>
          <a:xfrm>
            <a:off x="0" y="159391"/>
            <a:ext cx="4423793" cy="43396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Gill Sans"/>
                <a:ea typeface="Gill Sans"/>
                <a:cs typeface="Gill Sans"/>
                <a:sym typeface="Gill Sans"/>
              </a:rPr>
              <a:t>Head Fall Coaches</a:t>
            </a:r>
            <a:endParaRPr/>
          </a:p>
          <a:p>
            <a:pPr marL="0" marR="0" lvl="0" indent="0" algn="ctr" rtl="0">
              <a:spcBef>
                <a:spcPts val="0"/>
              </a:spcBef>
              <a:spcAft>
                <a:spcPts val="0"/>
              </a:spcAft>
              <a:buNone/>
            </a:pPr>
            <a:endParaRPr sz="16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Football – Matt Reidenbaugh</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Matthew.Reidenbaugh@lcps.org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Cross Country – Courtney Campbell</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Courtney.Campbell@lcps.org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Volleyball – Sarah Mozeyko</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Sarah.Mozeyko@gmail.com</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Golf – Mark Alexander</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Mark.e.alexander@lcps.org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Cheer – Sam Mancini</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7">
                  <a:extLst>
                    <a:ext uri="{A12FA001-AC4F-418D-AE19-62706E023703}">
                      <ahyp:hlinkClr xmlns:ahyp="http://schemas.microsoft.com/office/drawing/2018/hyperlinkcolor" val="tx"/>
                    </a:ext>
                  </a:extLst>
                </a:hlinkClick>
              </a:rPr>
              <a:t>Samantha.Mancini@lcps.org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Field Hockey – Maggie Darby</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 </a:t>
            </a:r>
            <a:r>
              <a:rPr lang="en-US" sz="2000" u="sng">
                <a:solidFill>
                  <a:schemeClr val="dk1"/>
                </a:solidFill>
                <a:latin typeface="Gill Sans"/>
                <a:ea typeface="Gill Sans"/>
                <a:cs typeface="Gill Sans"/>
                <a:sym typeface="Gill Sans"/>
                <a:hlinkClick r:id="rId8">
                  <a:extLst>
                    <a:ext uri="{A12FA001-AC4F-418D-AE19-62706E023703}">
                      <ahyp:hlinkClr xmlns:ahyp="http://schemas.microsoft.com/office/drawing/2018/hyperlinkcolor" val="tx"/>
                    </a:ext>
                  </a:extLst>
                </a:hlinkClick>
              </a:rPr>
              <a:t>margaret.darby@lcps.org</a:t>
            </a:r>
            <a:endParaRPr sz="2000">
              <a:solidFill>
                <a:schemeClr val="dk1"/>
              </a:solidFill>
              <a:latin typeface="Gill Sans"/>
              <a:ea typeface="Gill Sans"/>
              <a:cs typeface="Gill Sans"/>
              <a:sym typeface="Gill Sans"/>
            </a:endParaRPr>
          </a:p>
        </p:txBody>
      </p:sp>
      <p:sp>
        <p:nvSpPr>
          <p:cNvPr id="309" name="Google Shape;309;p17"/>
          <p:cNvSpPr txBox="1"/>
          <p:nvPr/>
        </p:nvSpPr>
        <p:spPr>
          <a:xfrm>
            <a:off x="3686174" y="1865775"/>
            <a:ext cx="4324351"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Gill Sans"/>
                <a:ea typeface="Gill Sans"/>
                <a:cs typeface="Gill Sans"/>
                <a:sym typeface="Gill Sans"/>
              </a:rPr>
              <a:t>Head Winter Coaches</a:t>
            </a:r>
            <a:endParaRPr/>
          </a:p>
          <a:p>
            <a:pPr marL="0" marR="0" lvl="0" indent="0" algn="ctr" rtl="0">
              <a:spcBef>
                <a:spcPts val="0"/>
              </a:spcBef>
              <a:spcAft>
                <a:spcPts val="0"/>
              </a:spcAft>
              <a:buNone/>
            </a:pPr>
            <a:endParaRPr sz="1000" b="1">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Boys’ Basketball – Mark Alexander</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Mark.e.alexander@lcps.org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Girls’ Basketball – Stephane Longchamp</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9">
                  <a:extLst>
                    <a:ext uri="{A12FA001-AC4F-418D-AE19-62706E023703}">
                      <ahyp:hlinkClr xmlns:ahyp="http://schemas.microsoft.com/office/drawing/2018/hyperlinkcolor" val="tx"/>
                    </a:ext>
                  </a:extLst>
                </a:hlinkClick>
              </a:rPr>
              <a:t>Christian.Longchamp@lcps.org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Cheer – </a:t>
            </a:r>
            <a:r>
              <a:rPr lang="en-US" sz="2000" u="sng">
                <a:solidFill>
                  <a:schemeClr val="dk1"/>
                </a:solidFill>
                <a:latin typeface="Gill Sans"/>
                <a:ea typeface="Gill Sans"/>
                <a:cs typeface="Gill Sans"/>
                <a:sym typeface="Gill Sans"/>
                <a:hlinkClick r:id="rId10">
                  <a:extLst>
                    <a:ext uri="{A12FA001-AC4F-418D-AE19-62706E023703}">
                      <ahyp:hlinkClr xmlns:ahyp="http://schemas.microsoft.com/office/drawing/2018/hyperlinkcolor" val="tx"/>
                    </a:ext>
                  </a:extLst>
                </a:hlinkClick>
              </a:rPr>
              <a:t>Paige.Illig@lcps.org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Wrestling- Kent Nagy </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11">
                  <a:extLst>
                    <a:ext uri="{A12FA001-AC4F-418D-AE19-62706E023703}">
                      <ahyp:hlinkClr xmlns:ahyp="http://schemas.microsoft.com/office/drawing/2018/hyperlinkcolor" val="tx"/>
                    </a:ext>
                  </a:extLst>
                </a:hlinkClick>
              </a:rPr>
              <a:t>Matt.Murphy@lcps.org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Swimming – Jay Wareham</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12">
                  <a:extLst>
                    <a:ext uri="{A12FA001-AC4F-418D-AE19-62706E023703}">
                      <ahyp:hlinkClr xmlns:ahyp="http://schemas.microsoft.com/office/drawing/2018/hyperlinkcolor" val="tx"/>
                    </a:ext>
                  </a:extLst>
                </a:hlinkClick>
              </a:rPr>
              <a:t>Jay.Wareham@lcps.org</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Gymnastics – </a:t>
            </a:r>
            <a:r>
              <a:rPr lang="en-US" sz="2000" u="sng">
                <a:solidFill>
                  <a:schemeClr val="dk1"/>
                </a:solidFill>
                <a:latin typeface="Gill Sans"/>
                <a:ea typeface="Gill Sans"/>
                <a:cs typeface="Gill Sans"/>
                <a:sym typeface="Gill Sans"/>
                <a:hlinkClick r:id="rId13">
                  <a:extLst>
                    <a:ext uri="{A12FA001-AC4F-418D-AE19-62706E023703}">
                      <ahyp:hlinkClr xmlns:ahyp="http://schemas.microsoft.com/office/drawing/2018/hyperlinkcolor" val="tx"/>
                    </a:ext>
                  </a:extLst>
                </a:hlinkClick>
              </a:rPr>
              <a:t>Blake42@vt.edu</a:t>
            </a:r>
            <a:r>
              <a:rPr lang="en-US" sz="20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2000">
                <a:solidFill>
                  <a:schemeClr val="dk1"/>
                </a:solidFill>
                <a:latin typeface="Gill Sans"/>
                <a:ea typeface="Gill Sans"/>
                <a:cs typeface="Gill Sans"/>
                <a:sym typeface="Gill Sans"/>
              </a:rPr>
              <a:t>Indoor Track – Courtney Campbell </a:t>
            </a:r>
            <a:endParaRPr/>
          </a:p>
          <a:p>
            <a:pPr marL="0" marR="0" lvl="0" indent="0" algn="ctr" rtl="0">
              <a:spcBef>
                <a:spcPts val="0"/>
              </a:spcBef>
              <a:spcAft>
                <a:spcPts val="0"/>
              </a:spcAft>
              <a:buNone/>
            </a:pPr>
            <a:r>
              <a:rPr lang="en-US" sz="2000" u="sng">
                <a:solidFill>
                  <a:schemeClr val="dk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Courtney.Campbell@lcps.org</a:t>
            </a:r>
            <a:r>
              <a:rPr lang="en-US" sz="2000">
                <a:solidFill>
                  <a:schemeClr val="dk1"/>
                </a:solidFill>
                <a:latin typeface="Gill Sans"/>
                <a:ea typeface="Gill Sans"/>
                <a:cs typeface="Gill Sans"/>
                <a:sym typeface="Gill Sans"/>
              </a:rPr>
              <a:t>  </a:t>
            </a:r>
            <a:endParaRPr/>
          </a:p>
        </p:txBody>
      </p:sp>
      <p:sp>
        <p:nvSpPr>
          <p:cNvPr id="310" name="Google Shape;310;p17"/>
          <p:cNvSpPr txBox="1"/>
          <p:nvPr/>
        </p:nvSpPr>
        <p:spPr>
          <a:xfrm>
            <a:off x="7142398" y="159390"/>
            <a:ext cx="5306777" cy="68634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Gill Sans"/>
                <a:ea typeface="Gill Sans"/>
                <a:cs typeface="Gill Sans"/>
                <a:sym typeface="Gill Sans"/>
              </a:rPr>
              <a:t>Head Spring Coaches</a:t>
            </a:r>
            <a:endParaRPr/>
          </a:p>
          <a:p>
            <a:pPr marL="0" marR="0" lvl="0" indent="0" algn="ctr" rtl="0">
              <a:spcBef>
                <a:spcPts val="0"/>
              </a:spcBef>
              <a:spcAft>
                <a:spcPts val="0"/>
              </a:spcAft>
              <a:buNone/>
            </a:pPr>
            <a:endParaRPr sz="800" b="1">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Baseball – Matt Landers</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14">
                  <a:extLst>
                    <a:ext uri="{A12FA001-AC4F-418D-AE19-62706E023703}">
                      <ahyp:hlinkClr xmlns:ahyp="http://schemas.microsoft.com/office/drawing/2018/hyperlinkcolor" val="tx"/>
                    </a:ext>
                  </a:extLst>
                </a:hlinkClick>
              </a:rPr>
              <a:t>Matthew.landers@lcps.org</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Softball – Richard Sullivan</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15">
                  <a:extLst>
                    <a:ext uri="{A12FA001-AC4F-418D-AE19-62706E023703}">
                      <ahyp:hlinkClr xmlns:ahyp="http://schemas.microsoft.com/office/drawing/2018/hyperlinkcolor" val="tx"/>
                    </a:ext>
                  </a:extLst>
                </a:hlinkClick>
              </a:rPr>
              <a:t>Richard.Sullivan@lcps.org</a:t>
            </a:r>
            <a:r>
              <a:rPr lang="en-US" sz="1800" u="sng">
                <a:solidFill>
                  <a:schemeClr val="dk1"/>
                </a:solidFill>
                <a:latin typeface="Gill Sans"/>
                <a:ea typeface="Gill Sans"/>
                <a:cs typeface="Gill Sans"/>
                <a:sym typeface="Gill Sans"/>
              </a:rPr>
              <a:t> </a:t>
            </a:r>
            <a:endParaRPr sz="18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Girls’ Soccer – Tim Lucas</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16">
                  <a:extLst>
                    <a:ext uri="{A12FA001-AC4F-418D-AE19-62706E023703}">
                      <ahyp:hlinkClr xmlns:ahyp="http://schemas.microsoft.com/office/drawing/2018/hyperlinkcolor" val="tx"/>
                    </a:ext>
                  </a:extLst>
                </a:hlinkClick>
              </a:rPr>
              <a:t>Timothy.Lucas@lcps.org</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Boys’ Soccer – Chris Mazzatenta</a:t>
            </a:r>
            <a:endParaRPr sz="18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17">
                  <a:extLst>
                    <a:ext uri="{A12FA001-AC4F-418D-AE19-62706E023703}">
                      <ahyp:hlinkClr xmlns:ahyp="http://schemas.microsoft.com/office/drawing/2018/hyperlinkcolor" val="tx"/>
                    </a:ext>
                  </a:extLst>
                </a:hlinkClick>
              </a:rPr>
              <a:t>cmazzatent@aol.com</a:t>
            </a:r>
            <a:endParaRPr sz="18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Boys’ Lacrosse – Dave Colangelo</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18">
                  <a:extLst>
                    <a:ext uri="{A12FA001-AC4F-418D-AE19-62706E023703}">
                      <ahyp:hlinkClr xmlns:ahyp="http://schemas.microsoft.com/office/drawing/2018/hyperlinkcolor" val="tx"/>
                    </a:ext>
                  </a:extLst>
                </a:hlinkClick>
              </a:rPr>
              <a:t>dwcolangelo@gmail.com</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Girls’ Lacrosse – Devon Cunningham</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19">
                  <a:extLst>
                    <a:ext uri="{A12FA001-AC4F-418D-AE19-62706E023703}">
                      <ahyp:hlinkClr xmlns:ahyp="http://schemas.microsoft.com/office/drawing/2018/hyperlinkcolor" val="tx"/>
                    </a:ext>
                  </a:extLst>
                </a:hlinkClick>
              </a:rPr>
              <a:t>devonmariecunningham@gmail.com</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Boys’ Tennis – Schuyler Henderson</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20">
                  <a:extLst>
                    <a:ext uri="{A12FA001-AC4F-418D-AE19-62706E023703}">
                      <ahyp:hlinkClr xmlns:ahyp="http://schemas.microsoft.com/office/drawing/2018/hyperlinkcolor" val="tx"/>
                    </a:ext>
                  </a:extLst>
                </a:hlinkClick>
              </a:rPr>
              <a:t>Schuyler.Henderson@lcps.org</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Girls’ Tennis – Kate Putt</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21">
                  <a:extLst>
                    <a:ext uri="{A12FA001-AC4F-418D-AE19-62706E023703}">
                      <ahyp:hlinkClr xmlns:ahyp="http://schemas.microsoft.com/office/drawing/2018/hyperlinkcolor" val="tx"/>
                    </a:ext>
                  </a:extLst>
                </a:hlinkClick>
              </a:rPr>
              <a:t>Kateputt@yahoo.com</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Boys’ Outdoor T/F – Courtney Campbell</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Courtney.Campbell@lcps.org</a:t>
            </a:r>
            <a:r>
              <a:rPr lang="en-US" sz="1800">
                <a:solidFill>
                  <a:schemeClr val="dk1"/>
                </a:solidFill>
                <a:latin typeface="Gill Sans"/>
                <a:ea typeface="Gill Sans"/>
                <a:cs typeface="Gill Sans"/>
                <a:sym typeface="Gill Sans"/>
              </a:rPr>
              <a:t> </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Girls’ Outdoor T/F – Jamie Carr</a:t>
            </a:r>
            <a:endParaRPr/>
          </a:p>
          <a:p>
            <a:pPr marL="0" marR="0" lvl="0" indent="0" algn="ctr" rtl="0">
              <a:spcBef>
                <a:spcPts val="0"/>
              </a:spcBef>
              <a:spcAft>
                <a:spcPts val="0"/>
              </a:spcAft>
              <a:buNone/>
            </a:pPr>
            <a:r>
              <a:rPr lang="en-US" sz="1800" u="sng">
                <a:solidFill>
                  <a:schemeClr val="dk1"/>
                </a:solidFill>
                <a:latin typeface="Gill Sans"/>
                <a:ea typeface="Gill Sans"/>
                <a:cs typeface="Gill Sans"/>
                <a:sym typeface="Gill Sans"/>
                <a:hlinkClick r:id="rId22">
                  <a:extLst>
                    <a:ext uri="{A12FA001-AC4F-418D-AE19-62706E023703}">
                      <ahyp:hlinkClr xmlns:ahyp="http://schemas.microsoft.com/office/drawing/2018/hyperlinkcolor" val="tx"/>
                    </a:ext>
                  </a:extLst>
                </a:hlinkClick>
              </a:rPr>
              <a:t>James.carr@lcps.org</a:t>
            </a:r>
            <a:r>
              <a:rPr lang="en-US" sz="1800" u="sng">
                <a:solidFill>
                  <a:schemeClr val="dk1"/>
                </a:solidFill>
                <a:latin typeface="Gill Sans"/>
                <a:ea typeface="Gill Sans"/>
                <a:cs typeface="Gill Sans"/>
                <a:sym typeface="Gill Sans"/>
              </a:rPr>
              <a:t> </a:t>
            </a:r>
            <a:endParaRPr sz="18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b="1">
                <a:solidFill>
                  <a:schemeClr val="dk1"/>
                </a:solidFill>
                <a:latin typeface="Gill Sans"/>
                <a:ea typeface="Gill Sans"/>
                <a:cs typeface="Gill Sans"/>
                <a:sym typeface="Gill Sans"/>
              </a:rPr>
              <a:t>Crew – Cindy Johnson</a:t>
            </a:r>
            <a:endParaRPr/>
          </a:p>
          <a:p>
            <a:pPr marL="0" marR="0" lvl="0" indent="0" algn="ctr" rtl="0">
              <a:spcBef>
                <a:spcPts val="0"/>
              </a:spcBef>
              <a:spcAft>
                <a:spcPts val="0"/>
              </a:spcAft>
              <a:buNone/>
            </a:pPr>
            <a:r>
              <a:rPr lang="en-US" sz="1800" b="1" u="sng">
                <a:solidFill>
                  <a:schemeClr val="dk1"/>
                </a:solidFill>
                <a:latin typeface="Gill Sans"/>
                <a:ea typeface="Gill Sans"/>
                <a:cs typeface="Gill Sans"/>
                <a:sym typeface="Gill Sans"/>
                <a:hlinkClick r:id="rId23">
                  <a:extLst>
                    <a:ext uri="{A12FA001-AC4F-418D-AE19-62706E023703}">
                      <ahyp:hlinkClr xmlns:ahyp="http://schemas.microsoft.com/office/drawing/2018/hyperlinkcolor" val="tx"/>
                    </a:ext>
                  </a:extLst>
                </a:hlinkClick>
              </a:rPr>
              <a:t>lchcrewcoach@gmail.com</a:t>
            </a:r>
            <a:endParaRPr sz="1800" b="1">
              <a:solidFill>
                <a:schemeClr val="dk1"/>
              </a:solidFill>
              <a:highlight>
                <a:srgbClr val="FFFF00"/>
              </a:highlight>
              <a:latin typeface="Gill Sans"/>
              <a:ea typeface="Gill Sans"/>
              <a:cs typeface="Gill Sans"/>
              <a:sym typeface="Gill Sans"/>
            </a:endParaRPr>
          </a:p>
          <a:p>
            <a:pPr marL="0" marR="0" lvl="0" indent="0" algn="ctr" rtl="0">
              <a:spcBef>
                <a:spcPts val="0"/>
              </a:spcBef>
              <a:spcAft>
                <a:spcPts val="0"/>
              </a:spcAft>
              <a:buNone/>
            </a:pPr>
            <a:r>
              <a:rPr lang="en-US" sz="1600" b="1">
                <a:solidFill>
                  <a:schemeClr val="dk1"/>
                </a:solidFill>
                <a:latin typeface="Gill Sans"/>
                <a:ea typeface="Gill Sans"/>
                <a:cs typeface="Gill Sans"/>
                <a:sym typeface="Gill Sans"/>
              </a:rPr>
              <a:t> </a:t>
            </a:r>
            <a:endParaRPr/>
          </a:p>
        </p:txBody>
      </p:sp>
      <p:pic>
        <p:nvPicPr>
          <p:cNvPr id="311" name="Google Shape;311;p17"/>
          <p:cNvPicPr preferRelativeResize="0"/>
          <p:nvPr/>
        </p:nvPicPr>
        <p:blipFill rotWithShape="1">
          <a:blip r:embed="rId24">
            <a:alphaModFix/>
          </a:blip>
          <a:srcRect/>
          <a:stretch/>
        </p:blipFill>
        <p:spPr>
          <a:xfrm>
            <a:off x="4572000" y="0"/>
            <a:ext cx="2422191" cy="1756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
          <p:cNvSpPr txBox="1">
            <a:spLocks noGrp="1"/>
          </p:cNvSpPr>
          <p:nvPr>
            <p:ph type="title"/>
          </p:nvPr>
        </p:nvSpPr>
        <p:spPr>
          <a:xfrm>
            <a:off x="1451579" y="209551"/>
            <a:ext cx="9603275" cy="100012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2060"/>
              </a:buClr>
              <a:buSzPts val="3200"/>
              <a:buFont typeface="Gill Sans"/>
              <a:buNone/>
            </a:pPr>
            <a:r>
              <a:rPr lang="en-US" b="1">
                <a:solidFill>
                  <a:srgbClr val="002060"/>
                </a:solidFill>
              </a:rPr>
              <a:t>RISING FRESHMAN ATHLETIC ORIENTATION</a:t>
            </a:r>
            <a:endParaRPr/>
          </a:p>
        </p:txBody>
      </p:sp>
      <p:sp>
        <p:nvSpPr>
          <p:cNvPr id="182" name="Google Shape;182;p2"/>
          <p:cNvSpPr txBox="1">
            <a:spLocks noGrp="1"/>
          </p:cNvSpPr>
          <p:nvPr>
            <p:ph type="body" idx="1"/>
          </p:nvPr>
        </p:nvSpPr>
        <p:spPr>
          <a:xfrm>
            <a:off x="1" y="828675"/>
            <a:ext cx="12068174" cy="6105525"/>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100000"/>
              </a:lnSpc>
              <a:spcBef>
                <a:spcPts val="0"/>
              </a:spcBef>
              <a:spcAft>
                <a:spcPts val="0"/>
              </a:spcAft>
              <a:buSzPct val="100000"/>
              <a:buNone/>
            </a:pPr>
            <a:r>
              <a:rPr lang="en-US" sz="4500" b="1">
                <a:solidFill>
                  <a:srgbClr val="002060"/>
                </a:solidFill>
              </a:rPr>
              <a:t>				</a:t>
            </a:r>
            <a:endParaRPr/>
          </a:p>
          <a:p>
            <a:pPr marL="0" lvl="0" indent="0" algn="ctr" rtl="0">
              <a:lnSpc>
                <a:spcPct val="100000"/>
              </a:lnSpc>
              <a:spcBef>
                <a:spcPts val="1000"/>
              </a:spcBef>
              <a:spcAft>
                <a:spcPts val="0"/>
              </a:spcAft>
              <a:buSzPct val="100000"/>
              <a:buNone/>
            </a:pPr>
            <a:r>
              <a:rPr lang="en-US" sz="7000" b="1" i="1">
                <a:solidFill>
                  <a:srgbClr val="002060"/>
                </a:solidFill>
              </a:rPr>
              <a:t>Athletic Office  </a:t>
            </a:r>
            <a:r>
              <a:rPr lang="en-US" sz="4800" b="1" i="1">
                <a:solidFill>
                  <a:srgbClr val="002060"/>
                </a:solidFill>
              </a:rPr>
              <a:t> </a:t>
            </a:r>
            <a:r>
              <a:rPr lang="en-US" sz="7000" b="1" i="1">
                <a:solidFill>
                  <a:srgbClr val="002060"/>
                </a:solidFill>
              </a:rPr>
              <a:t>571-252-2010 </a:t>
            </a:r>
            <a:endParaRPr/>
          </a:p>
          <a:p>
            <a:pPr marL="0" lvl="0" indent="0" algn="l" rtl="0">
              <a:lnSpc>
                <a:spcPct val="100000"/>
              </a:lnSpc>
              <a:spcBef>
                <a:spcPts val="1000"/>
              </a:spcBef>
              <a:spcAft>
                <a:spcPts val="0"/>
              </a:spcAft>
              <a:buSzPct val="100000"/>
              <a:buNone/>
            </a:pPr>
            <a:endParaRPr sz="4500" b="1" i="1">
              <a:solidFill>
                <a:srgbClr val="002060"/>
              </a:solidFill>
            </a:endParaRPr>
          </a:p>
          <a:p>
            <a:pPr marL="0" lvl="0" indent="0" algn="l" rtl="0">
              <a:lnSpc>
                <a:spcPct val="100000"/>
              </a:lnSpc>
              <a:spcBef>
                <a:spcPts val="1000"/>
              </a:spcBef>
              <a:spcAft>
                <a:spcPts val="0"/>
              </a:spcAft>
              <a:buSzPct val="100000"/>
              <a:buNone/>
            </a:pPr>
            <a:r>
              <a:rPr lang="en-US" sz="6200" b="1" i="1">
                <a:solidFill>
                  <a:srgbClr val="002060"/>
                </a:solidFill>
              </a:rPr>
              <a:t>Kate Cassidy, Athletic Director</a:t>
            </a:r>
            <a:endParaRPr/>
          </a:p>
          <a:p>
            <a:pPr marL="0" lvl="0" indent="0" algn="l" rtl="0">
              <a:lnSpc>
                <a:spcPct val="100000"/>
              </a:lnSpc>
              <a:spcBef>
                <a:spcPts val="1000"/>
              </a:spcBef>
              <a:spcAft>
                <a:spcPts val="0"/>
              </a:spcAft>
              <a:buSzPct val="100000"/>
              <a:buNone/>
            </a:pPr>
            <a:r>
              <a:rPr lang="en-US" sz="6200" u="sng">
                <a:solidFill>
                  <a:srgbClr val="002060"/>
                </a:solidFill>
                <a:hlinkClick r:id="rId3">
                  <a:extLst>
                    <a:ext uri="{A12FA001-AC4F-418D-AE19-62706E023703}">
                      <ahyp:hlinkClr xmlns:ahyp="http://schemas.microsoft.com/office/drawing/2018/hyperlinkcolor" val="tx"/>
                    </a:ext>
                  </a:extLst>
                </a:hlinkClick>
              </a:rPr>
              <a:t>Kate.Cassidy@lcps.org</a:t>
            </a:r>
            <a:endParaRPr sz="6200">
              <a:solidFill>
                <a:srgbClr val="002060"/>
              </a:solidFill>
            </a:endParaRPr>
          </a:p>
          <a:p>
            <a:pPr marL="0" lvl="0" indent="0" algn="l" rtl="0">
              <a:lnSpc>
                <a:spcPct val="100000"/>
              </a:lnSpc>
              <a:spcBef>
                <a:spcPts val="1000"/>
              </a:spcBef>
              <a:spcAft>
                <a:spcPts val="0"/>
              </a:spcAft>
              <a:buSzPct val="100000"/>
              <a:buNone/>
            </a:pPr>
            <a:endParaRPr sz="2500">
              <a:solidFill>
                <a:srgbClr val="002060"/>
              </a:solidFill>
            </a:endParaRPr>
          </a:p>
          <a:p>
            <a:pPr marL="0" lvl="0" indent="0" algn="l" rtl="0">
              <a:lnSpc>
                <a:spcPct val="100000"/>
              </a:lnSpc>
              <a:spcBef>
                <a:spcPts val="1000"/>
              </a:spcBef>
              <a:spcAft>
                <a:spcPts val="0"/>
              </a:spcAft>
              <a:buSzPct val="100000"/>
              <a:buNone/>
            </a:pPr>
            <a:r>
              <a:rPr lang="en-US" sz="6200" b="1" i="1">
                <a:solidFill>
                  <a:srgbClr val="002060"/>
                </a:solidFill>
              </a:rPr>
              <a:t>Mike Petrella, Assistant Athletic Director</a:t>
            </a:r>
            <a:endParaRPr/>
          </a:p>
          <a:p>
            <a:pPr marL="0" lvl="0" indent="0" algn="l" rtl="0">
              <a:lnSpc>
                <a:spcPct val="100000"/>
              </a:lnSpc>
              <a:spcBef>
                <a:spcPts val="1000"/>
              </a:spcBef>
              <a:spcAft>
                <a:spcPts val="0"/>
              </a:spcAft>
              <a:buSzPct val="100000"/>
              <a:buNone/>
            </a:pPr>
            <a:r>
              <a:rPr lang="en-US" sz="6200" u="sng">
                <a:solidFill>
                  <a:srgbClr val="002060"/>
                </a:solidFill>
                <a:hlinkClick r:id="rId4">
                  <a:extLst>
                    <a:ext uri="{A12FA001-AC4F-418D-AE19-62706E023703}">
                      <ahyp:hlinkClr xmlns:ahyp="http://schemas.microsoft.com/office/drawing/2018/hyperlinkcolor" val="tx"/>
                    </a:ext>
                  </a:extLst>
                </a:hlinkClick>
              </a:rPr>
              <a:t>Michael.Petrella@lcps.org</a:t>
            </a:r>
            <a:endParaRPr sz="6200">
              <a:solidFill>
                <a:srgbClr val="002060"/>
              </a:solidFill>
            </a:endParaRPr>
          </a:p>
          <a:p>
            <a:pPr marL="0" lvl="0" indent="0" algn="l" rtl="0">
              <a:lnSpc>
                <a:spcPct val="100000"/>
              </a:lnSpc>
              <a:spcBef>
                <a:spcPts val="1000"/>
              </a:spcBef>
              <a:spcAft>
                <a:spcPts val="0"/>
              </a:spcAft>
              <a:buSzPct val="100000"/>
              <a:buNone/>
            </a:pPr>
            <a:endParaRPr sz="2500">
              <a:solidFill>
                <a:srgbClr val="002060"/>
              </a:solidFill>
            </a:endParaRPr>
          </a:p>
          <a:p>
            <a:pPr marL="0" lvl="0" indent="0" algn="l" rtl="0">
              <a:lnSpc>
                <a:spcPct val="100000"/>
              </a:lnSpc>
              <a:spcBef>
                <a:spcPts val="1000"/>
              </a:spcBef>
              <a:spcAft>
                <a:spcPts val="0"/>
              </a:spcAft>
              <a:buSzPct val="100000"/>
              <a:buNone/>
            </a:pPr>
            <a:r>
              <a:rPr lang="en-US" sz="6200" b="1" i="1">
                <a:solidFill>
                  <a:srgbClr val="002060"/>
                </a:solidFill>
              </a:rPr>
              <a:t>Megan Santos, Athletic Trainer</a:t>
            </a:r>
            <a:endParaRPr/>
          </a:p>
          <a:p>
            <a:pPr marL="0" lvl="0" indent="0" algn="l" rtl="0">
              <a:lnSpc>
                <a:spcPct val="100000"/>
              </a:lnSpc>
              <a:spcBef>
                <a:spcPts val="1000"/>
              </a:spcBef>
              <a:spcAft>
                <a:spcPts val="0"/>
              </a:spcAft>
              <a:buSzPct val="100000"/>
              <a:buNone/>
            </a:pPr>
            <a:r>
              <a:rPr lang="en-US" sz="6200" u="sng">
                <a:solidFill>
                  <a:srgbClr val="002060"/>
                </a:solidFill>
                <a:hlinkClick r:id="rId5">
                  <a:extLst>
                    <a:ext uri="{A12FA001-AC4F-418D-AE19-62706E023703}">
                      <ahyp:hlinkClr xmlns:ahyp="http://schemas.microsoft.com/office/drawing/2018/hyperlinkcolor" val="tx"/>
                    </a:ext>
                  </a:extLst>
                </a:hlinkClick>
              </a:rPr>
              <a:t>Megan.Santos@lcps.org</a:t>
            </a:r>
            <a:endParaRPr sz="6200">
              <a:solidFill>
                <a:srgbClr val="002060"/>
              </a:solidFill>
            </a:endParaRPr>
          </a:p>
          <a:p>
            <a:pPr marL="0" lvl="0" indent="0" algn="l" rtl="0">
              <a:lnSpc>
                <a:spcPct val="100000"/>
              </a:lnSpc>
              <a:spcBef>
                <a:spcPts val="1000"/>
              </a:spcBef>
              <a:spcAft>
                <a:spcPts val="0"/>
              </a:spcAft>
              <a:buSzPct val="100000"/>
              <a:buNone/>
            </a:pPr>
            <a:endParaRPr sz="2500">
              <a:solidFill>
                <a:srgbClr val="002060"/>
              </a:solidFill>
            </a:endParaRPr>
          </a:p>
          <a:p>
            <a:pPr marL="0" lvl="0" indent="0" algn="l" rtl="0">
              <a:lnSpc>
                <a:spcPct val="100000"/>
              </a:lnSpc>
              <a:spcBef>
                <a:spcPts val="1000"/>
              </a:spcBef>
              <a:spcAft>
                <a:spcPts val="0"/>
              </a:spcAft>
              <a:buSzPct val="100000"/>
              <a:buNone/>
            </a:pPr>
            <a:r>
              <a:rPr lang="en-US" sz="6200" b="1">
                <a:solidFill>
                  <a:srgbClr val="002060"/>
                </a:solidFill>
              </a:rPr>
              <a:t>Jordan Nougaret, Associate Athletic Trainer</a:t>
            </a:r>
            <a:endParaRPr/>
          </a:p>
          <a:p>
            <a:pPr marL="0" lvl="0" indent="0" algn="l" rtl="0">
              <a:lnSpc>
                <a:spcPct val="100000"/>
              </a:lnSpc>
              <a:spcBef>
                <a:spcPts val="1000"/>
              </a:spcBef>
              <a:spcAft>
                <a:spcPts val="0"/>
              </a:spcAft>
              <a:buSzPct val="100000"/>
              <a:buNone/>
            </a:pPr>
            <a:r>
              <a:rPr lang="en-US" sz="6200" u="sng">
                <a:solidFill>
                  <a:srgbClr val="2C3753"/>
                </a:solidFill>
                <a:hlinkClick r:id="rId6">
                  <a:extLst>
                    <a:ext uri="{A12FA001-AC4F-418D-AE19-62706E023703}">
                      <ahyp:hlinkClr xmlns:ahyp="http://schemas.microsoft.com/office/drawing/2018/hyperlinkcolor" val="tx"/>
                    </a:ext>
                  </a:extLst>
                </a:hlinkClick>
              </a:rPr>
              <a:t>Jordan.Nougaret@lcps.org</a:t>
            </a:r>
            <a:endParaRPr sz="6200">
              <a:solidFill>
                <a:srgbClr val="2C3753"/>
              </a:solidFill>
            </a:endParaRPr>
          </a:p>
          <a:p>
            <a:pPr marL="0" lvl="0" indent="0" algn="l" rtl="0">
              <a:lnSpc>
                <a:spcPct val="100000"/>
              </a:lnSpc>
              <a:spcBef>
                <a:spcPts val="1000"/>
              </a:spcBef>
              <a:spcAft>
                <a:spcPts val="0"/>
              </a:spcAft>
              <a:buSzPct val="100000"/>
              <a:buNone/>
            </a:pPr>
            <a:endParaRPr sz="2500">
              <a:solidFill>
                <a:srgbClr val="002060"/>
              </a:solidFill>
            </a:endParaRPr>
          </a:p>
          <a:p>
            <a:pPr marL="0" lvl="0" indent="0" algn="l" rtl="0">
              <a:lnSpc>
                <a:spcPct val="100000"/>
              </a:lnSpc>
              <a:spcBef>
                <a:spcPts val="1000"/>
              </a:spcBef>
              <a:spcAft>
                <a:spcPts val="0"/>
              </a:spcAft>
              <a:buSzPct val="100000"/>
              <a:buNone/>
            </a:pPr>
            <a:r>
              <a:rPr lang="en-US" sz="6200" b="1">
                <a:solidFill>
                  <a:srgbClr val="2C3753"/>
                </a:solidFill>
              </a:rPr>
              <a:t>Gary Pitcock, Athletic Custodian </a:t>
            </a:r>
            <a:endParaRPr/>
          </a:p>
          <a:p>
            <a:pPr marL="0" lvl="0" indent="0" algn="l" rtl="0">
              <a:lnSpc>
                <a:spcPct val="100000"/>
              </a:lnSpc>
              <a:spcBef>
                <a:spcPts val="1000"/>
              </a:spcBef>
              <a:spcAft>
                <a:spcPts val="0"/>
              </a:spcAft>
              <a:buSzPct val="100000"/>
              <a:buNone/>
            </a:pPr>
            <a:endParaRPr sz="4500">
              <a:solidFill>
                <a:srgbClr val="002060"/>
              </a:solidFill>
            </a:endParaRPr>
          </a:p>
          <a:p>
            <a:pPr marL="0" lvl="0" indent="0" algn="l" rtl="0">
              <a:lnSpc>
                <a:spcPct val="100000"/>
              </a:lnSpc>
              <a:spcBef>
                <a:spcPts val="1000"/>
              </a:spcBef>
              <a:spcAft>
                <a:spcPts val="0"/>
              </a:spcAft>
              <a:buSzPct val="100000"/>
              <a:buNone/>
            </a:pPr>
            <a:endParaRPr sz="4500">
              <a:solidFill>
                <a:srgbClr val="002060"/>
              </a:solidFill>
            </a:endParaRPr>
          </a:p>
          <a:p>
            <a:pPr marL="0" lvl="0" indent="0" algn="l" rtl="0">
              <a:lnSpc>
                <a:spcPct val="100000"/>
              </a:lnSpc>
              <a:spcBef>
                <a:spcPts val="1000"/>
              </a:spcBef>
              <a:spcAft>
                <a:spcPts val="0"/>
              </a:spcAft>
              <a:buSzPct val="100000"/>
              <a:buNone/>
            </a:pPr>
            <a:endParaRPr/>
          </a:p>
          <a:p>
            <a:pPr marL="0" lvl="0" indent="0" algn="l" rtl="0">
              <a:lnSpc>
                <a:spcPct val="100000"/>
              </a:lnSpc>
              <a:spcBef>
                <a:spcPts val="1000"/>
              </a:spcBef>
              <a:spcAft>
                <a:spcPts val="0"/>
              </a:spcAft>
              <a:buSzPct val="100000"/>
              <a:buNone/>
            </a:pPr>
            <a:endParaRPr/>
          </a:p>
          <a:p>
            <a:pPr marL="0" lvl="0" indent="0" algn="l" rtl="0">
              <a:lnSpc>
                <a:spcPct val="100000"/>
              </a:lnSpc>
              <a:spcBef>
                <a:spcPts val="1000"/>
              </a:spcBef>
              <a:spcAft>
                <a:spcPts val="0"/>
              </a:spcAft>
              <a:buSzPct val="100000"/>
              <a:buNone/>
            </a:pPr>
            <a:endParaRPr/>
          </a:p>
          <a:p>
            <a:pPr marL="0" lvl="0" indent="0" algn="l" rtl="0">
              <a:lnSpc>
                <a:spcPct val="100000"/>
              </a:lnSpc>
              <a:spcBef>
                <a:spcPts val="1000"/>
              </a:spcBef>
              <a:spcAft>
                <a:spcPts val="0"/>
              </a:spcAft>
              <a:buSzPct val="100000"/>
              <a:buNone/>
            </a:pPr>
            <a:endParaRPr/>
          </a:p>
          <a:p>
            <a:pPr marL="228600" lvl="0" indent="-177800" algn="l" rtl="0">
              <a:lnSpc>
                <a:spcPct val="120000"/>
              </a:lnSpc>
              <a:spcBef>
                <a:spcPts val="1000"/>
              </a:spcBef>
              <a:spcAft>
                <a:spcPts val="0"/>
              </a:spcAft>
              <a:buSzPct val="100000"/>
              <a:buNone/>
            </a:pPr>
            <a:endParaRPr/>
          </a:p>
          <a:p>
            <a:pPr marL="228600" lvl="0" indent="-177800" algn="l" rtl="0">
              <a:lnSpc>
                <a:spcPct val="120000"/>
              </a:lnSpc>
              <a:spcBef>
                <a:spcPts val="1000"/>
              </a:spcBef>
              <a:spcAft>
                <a:spcPts val="0"/>
              </a:spcAft>
              <a:buSzPct val="100000"/>
              <a:buNone/>
            </a:pPr>
            <a:endParaRPr/>
          </a:p>
        </p:txBody>
      </p:sp>
      <p:pic>
        <p:nvPicPr>
          <p:cNvPr id="183" name="Google Shape;183;p2"/>
          <p:cNvPicPr preferRelativeResize="0"/>
          <p:nvPr/>
        </p:nvPicPr>
        <p:blipFill rotWithShape="1">
          <a:blip r:embed="rId7">
            <a:alphaModFix/>
          </a:blip>
          <a:srcRect/>
          <a:stretch/>
        </p:blipFill>
        <p:spPr>
          <a:xfrm>
            <a:off x="7008055" y="1968023"/>
            <a:ext cx="5060119" cy="37920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
          <p:cNvSpPr txBox="1">
            <a:spLocks noGrp="1"/>
          </p:cNvSpPr>
          <p:nvPr>
            <p:ph type="title"/>
          </p:nvPr>
        </p:nvSpPr>
        <p:spPr>
          <a:xfrm>
            <a:off x="234892" y="804889"/>
            <a:ext cx="11450971" cy="105930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2060"/>
              </a:buClr>
              <a:buSzPct val="100000"/>
              <a:buFont typeface="Gill Sans"/>
              <a:buNone/>
            </a:pPr>
            <a:r>
              <a:rPr lang="en-US" sz="4400" b="1">
                <a:solidFill>
                  <a:srgbClr val="002060"/>
                </a:solidFill>
              </a:rPr>
              <a:t>GOAL: PRODUCE PRODUCTIVE ADULTS</a:t>
            </a:r>
            <a:endParaRPr/>
          </a:p>
        </p:txBody>
      </p:sp>
      <p:sp>
        <p:nvSpPr>
          <p:cNvPr id="189" name="Google Shape;189;p3"/>
          <p:cNvSpPr txBox="1">
            <a:spLocks noGrp="1"/>
          </p:cNvSpPr>
          <p:nvPr>
            <p:ph type="body" idx="1"/>
          </p:nvPr>
        </p:nvSpPr>
        <p:spPr>
          <a:xfrm>
            <a:off x="67111" y="1501630"/>
            <a:ext cx="7206143" cy="4379054"/>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0"/>
              </a:spcBef>
              <a:spcAft>
                <a:spcPts val="0"/>
              </a:spcAft>
              <a:buSzPct val="100000"/>
              <a:buNone/>
            </a:pPr>
            <a:endParaRPr sz="4000">
              <a:solidFill>
                <a:srgbClr val="002060"/>
              </a:solidFill>
            </a:endParaRPr>
          </a:p>
          <a:p>
            <a:pPr marL="0" lvl="0" indent="0" algn="ctr" rtl="0">
              <a:lnSpc>
                <a:spcPct val="120000"/>
              </a:lnSpc>
              <a:spcBef>
                <a:spcPts val="1000"/>
              </a:spcBef>
              <a:spcAft>
                <a:spcPts val="0"/>
              </a:spcAft>
              <a:buSzPct val="100000"/>
              <a:buNone/>
            </a:pPr>
            <a:endParaRPr sz="3200">
              <a:solidFill>
                <a:srgbClr val="002060"/>
              </a:solidFill>
            </a:endParaRPr>
          </a:p>
          <a:p>
            <a:pPr marL="0" lvl="0" indent="0" algn="ctr" rtl="0">
              <a:lnSpc>
                <a:spcPct val="120000"/>
              </a:lnSpc>
              <a:spcBef>
                <a:spcPts val="1000"/>
              </a:spcBef>
              <a:spcAft>
                <a:spcPts val="0"/>
              </a:spcAft>
              <a:buSzPct val="100000"/>
              <a:buNone/>
            </a:pPr>
            <a:r>
              <a:rPr lang="en-US" sz="14400">
                <a:solidFill>
                  <a:srgbClr val="002060"/>
                </a:solidFill>
              </a:rPr>
              <a:t>- Teach the Love of the Game</a:t>
            </a:r>
            <a:br>
              <a:rPr lang="en-US" sz="14400">
                <a:solidFill>
                  <a:srgbClr val="002060"/>
                </a:solidFill>
              </a:rPr>
            </a:br>
            <a:r>
              <a:rPr lang="en-US" sz="14400">
                <a:solidFill>
                  <a:srgbClr val="002060"/>
                </a:solidFill>
              </a:rPr>
              <a:t>- Have a Great HS Experience </a:t>
            </a:r>
            <a:br>
              <a:rPr lang="en-US" sz="14400">
                <a:solidFill>
                  <a:srgbClr val="002060"/>
                </a:solidFill>
              </a:rPr>
            </a:br>
            <a:r>
              <a:rPr lang="en-US" sz="14400">
                <a:solidFill>
                  <a:srgbClr val="002060"/>
                </a:solidFill>
              </a:rPr>
              <a:t>- Life Skills: Teamwork, Sacrifice, Discipline, Self-Advocacy </a:t>
            </a:r>
            <a:endParaRPr/>
          </a:p>
          <a:p>
            <a:pPr marL="0" lvl="0" indent="0" algn="ctr" rtl="0">
              <a:lnSpc>
                <a:spcPct val="120000"/>
              </a:lnSpc>
              <a:spcBef>
                <a:spcPts val="1000"/>
              </a:spcBef>
              <a:spcAft>
                <a:spcPts val="0"/>
              </a:spcAft>
              <a:buSzPct val="100000"/>
              <a:buNone/>
            </a:pPr>
            <a:br>
              <a:rPr lang="en-US" sz="14400">
                <a:solidFill>
                  <a:srgbClr val="002060"/>
                </a:solidFill>
              </a:rPr>
            </a:br>
            <a:r>
              <a:rPr lang="en-US" sz="14400" b="1">
                <a:solidFill>
                  <a:srgbClr val="002060"/>
                </a:solidFill>
              </a:rPr>
              <a:t>Winning and Championships Will Take of Itself</a:t>
            </a:r>
            <a:br>
              <a:rPr lang="en-US" sz="4000" b="1">
                <a:solidFill>
                  <a:srgbClr val="002060"/>
                </a:solidFill>
              </a:rPr>
            </a:br>
            <a:r>
              <a:rPr lang="en-US" sz="4000" b="1">
                <a:solidFill>
                  <a:srgbClr val="002060"/>
                </a:solidFill>
              </a:rPr>
              <a:t>										</a:t>
            </a:r>
            <a:endParaRPr sz="4000">
              <a:solidFill>
                <a:srgbClr val="002060"/>
              </a:solidFill>
            </a:endParaRPr>
          </a:p>
        </p:txBody>
      </p:sp>
      <p:pic>
        <p:nvPicPr>
          <p:cNvPr id="190" name="Google Shape;190;p3" descr="Image result for loudoun county high school graduation"/>
          <p:cNvPicPr preferRelativeResize="0">
            <a:picLocks noGrp="1"/>
          </p:cNvPicPr>
          <p:nvPr>
            <p:ph type="body" idx="2"/>
          </p:nvPr>
        </p:nvPicPr>
        <p:blipFill rotWithShape="1">
          <a:blip r:embed="rId3">
            <a:alphaModFix/>
          </a:blip>
          <a:srcRect/>
          <a:stretch/>
        </p:blipFill>
        <p:spPr>
          <a:xfrm>
            <a:off x="7544076" y="2383086"/>
            <a:ext cx="4221855" cy="28180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
          <p:cNvSpPr txBox="1">
            <a:spLocks noGrp="1"/>
          </p:cNvSpPr>
          <p:nvPr>
            <p:ph type="ctrTitle"/>
          </p:nvPr>
        </p:nvSpPr>
        <p:spPr>
          <a:xfrm>
            <a:off x="654341" y="520118"/>
            <a:ext cx="11098635" cy="679508"/>
          </a:xfrm>
          <a:prstGeom prst="rect">
            <a:avLst/>
          </a:prstGeom>
          <a:noFill/>
          <a:ln>
            <a:noFill/>
          </a:ln>
        </p:spPr>
        <p:txBody>
          <a:bodyPr spcFirstLastPara="1" wrap="square" lIns="91425" tIns="45700" rIns="91425" bIns="0" anchor="b" anchorCtr="0">
            <a:normAutofit fontScale="90000"/>
          </a:bodyPr>
          <a:lstStyle/>
          <a:p>
            <a:pPr marL="0" lvl="0" indent="0" algn="ctr" rtl="0">
              <a:lnSpc>
                <a:spcPct val="90000"/>
              </a:lnSpc>
              <a:spcBef>
                <a:spcPts val="0"/>
              </a:spcBef>
              <a:spcAft>
                <a:spcPts val="0"/>
              </a:spcAft>
              <a:buClr>
                <a:schemeClr val="dk1"/>
              </a:buClr>
              <a:buSzPct val="100000"/>
              <a:buFont typeface="Gill Sans"/>
              <a:buNone/>
            </a:pPr>
            <a:br>
              <a:rPr lang="en-US" b="1"/>
            </a:br>
            <a:r>
              <a:rPr lang="en-US" sz="4000" b="1" u="sng">
                <a:solidFill>
                  <a:srgbClr val="2C3753"/>
                </a:solidFill>
              </a:rPr>
              <a:t>WHAT IS THE PURPOSE OF LCHS ATHLETICS? </a:t>
            </a:r>
            <a:endParaRPr u="sng">
              <a:solidFill>
                <a:srgbClr val="2C3753"/>
              </a:solidFill>
            </a:endParaRPr>
          </a:p>
        </p:txBody>
      </p:sp>
      <p:sp>
        <p:nvSpPr>
          <p:cNvPr id="196" name="Google Shape;196;p4"/>
          <p:cNvSpPr txBox="1">
            <a:spLocks noGrp="1"/>
          </p:cNvSpPr>
          <p:nvPr>
            <p:ph type="subTitle" idx="1"/>
          </p:nvPr>
        </p:nvSpPr>
        <p:spPr>
          <a:xfrm>
            <a:off x="360725" y="1627476"/>
            <a:ext cx="11392200" cy="3796200"/>
          </a:xfrm>
          <a:prstGeom prst="rect">
            <a:avLst/>
          </a:prstGeom>
          <a:noFill/>
          <a:ln>
            <a:noFill/>
          </a:ln>
        </p:spPr>
        <p:txBody>
          <a:bodyPr spcFirstLastPara="1" wrap="square" lIns="91425" tIns="91425" rIns="91425" bIns="91425" anchor="t" anchorCtr="0">
            <a:normAutofit fontScale="25000" lnSpcReduction="20000"/>
          </a:bodyPr>
          <a:lstStyle/>
          <a:p>
            <a:pPr marL="0" lvl="0" indent="0" algn="ctr" rtl="0">
              <a:lnSpc>
                <a:spcPct val="120000"/>
              </a:lnSpc>
              <a:spcBef>
                <a:spcPts val="0"/>
              </a:spcBef>
              <a:spcAft>
                <a:spcPts val="0"/>
              </a:spcAft>
              <a:buSzPct val="100000"/>
              <a:buNone/>
            </a:pPr>
            <a:endParaRPr sz="4800" b="1">
              <a:solidFill>
                <a:srgbClr val="002060"/>
              </a:solidFill>
            </a:endParaRPr>
          </a:p>
          <a:p>
            <a:pPr marL="0" lvl="0" indent="0" algn="ctr" rtl="0">
              <a:lnSpc>
                <a:spcPct val="120000"/>
              </a:lnSpc>
              <a:spcBef>
                <a:spcPts val="1000"/>
              </a:spcBef>
              <a:spcAft>
                <a:spcPts val="0"/>
              </a:spcAft>
              <a:buSzPct val="100000"/>
              <a:buNone/>
            </a:pPr>
            <a:r>
              <a:rPr lang="en-US" sz="11200" b="1">
                <a:solidFill>
                  <a:srgbClr val="002060"/>
                </a:solidFill>
              </a:rPr>
              <a:t>IS OUR GOAL TO WIN AND HANG BANNERS?</a:t>
            </a:r>
            <a:endParaRPr/>
          </a:p>
          <a:p>
            <a:pPr marL="0" lvl="0" indent="0" algn="ctr" rtl="0">
              <a:lnSpc>
                <a:spcPct val="120000"/>
              </a:lnSpc>
              <a:spcBef>
                <a:spcPts val="1000"/>
              </a:spcBef>
              <a:spcAft>
                <a:spcPts val="0"/>
              </a:spcAft>
              <a:buSzPct val="100000"/>
              <a:buNone/>
            </a:pPr>
            <a:r>
              <a:rPr lang="en-US" sz="11200" b="1">
                <a:solidFill>
                  <a:srgbClr val="002060"/>
                </a:solidFill>
              </a:rPr>
              <a:t>ARE WINS AND LOSSES OUR INDICATORS OF SUCCESS?  </a:t>
            </a:r>
            <a:endParaRPr/>
          </a:p>
          <a:p>
            <a:pPr marL="0" lvl="0" indent="0" algn="ctr" rtl="0">
              <a:lnSpc>
                <a:spcPct val="120000"/>
              </a:lnSpc>
              <a:spcBef>
                <a:spcPts val="1000"/>
              </a:spcBef>
              <a:spcAft>
                <a:spcPts val="0"/>
              </a:spcAft>
              <a:buSzPct val="100000"/>
              <a:buNone/>
            </a:pPr>
            <a:endParaRPr/>
          </a:p>
          <a:p>
            <a:pPr marL="0" lvl="0" indent="0" algn="ctr" rtl="0">
              <a:lnSpc>
                <a:spcPct val="120000"/>
              </a:lnSpc>
              <a:spcBef>
                <a:spcPts val="1000"/>
              </a:spcBef>
              <a:spcAft>
                <a:spcPts val="0"/>
              </a:spcAft>
              <a:buSzPct val="100000"/>
              <a:buNone/>
            </a:pPr>
            <a:endParaRPr sz="2400"/>
          </a:p>
          <a:p>
            <a:pPr marL="0" lvl="0" indent="0" algn="ctr" rtl="0">
              <a:lnSpc>
                <a:spcPct val="120000"/>
              </a:lnSpc>
              <a:spcBef>
                <a:spcPts val="1000"/>
              </a:spcBef>
              <a:spcAft>
                <a:spcPts val="0"/>
              </a:spcAft>
              <a:buSzPct val="100000"/>
              <a:buNone/>
            </a:pPr>
            <a:endParaRPr sz="9600"/>
          </a:p>
          <a:p>
            <a:pPr marL="0" lvl="0" indent="0" algn="ctr" rtl="0">
              <a:lnSpc>
                <a:spcPct val="120000"/>
              </a:lnSpc>
              <a:spcBef>
                <a:spcPts val="1000"/>
              </a:spcBef>
              <a:spcAft>
                <a:spcPts val="0"/>
              </a:spcAft>
              <a:buSzPct val="100000"/>
              <a:buNone/>
            </a:pPr>
            <a:r>
              <a:rPr lang="en-US" sz="9600"/>
              <a:t>4% OF HIGH SCHOOL ATHLETES WILL MOVE ON TO PLAY COLLEGIATELY</a:t>
            </a:r>
            <a:endParaRPr/>
          </a:p>
          <a:p>
            <a:pPr marL="0" lvl="0" indent="0" algn="ctr" rtl="0">
              <a:lnSpc>
                <a:spcPct val="120000"/>
              </a:lnSpc>
              <a:spcBef>
                <a:spcPts val="1000"/>
              </a:spcBef>
              <a:spcAft>
                <a:spcPts val="0"/>
              </a:spcAft>
              <a:buSzPct val="100000"/>
              <a:buNone/>
            </a:pPr>
            <a:r>
              <a:rPr lang="en-US" sz="9600"/>
              <a:t>	2% OF HIGH SCHOOL ATHLETES WILL EARN A SCHOLARSHIP</a:t>
            </a:r>
            <a:endParaRPr/>
          </a:p>
          <a:p>
            <a:pPr marL="0" lvl="0" indent="0" algn="ctr" rtl="0">
              <a:lnSpc>
                <a:spcPct val="120000"/>
              </a:lnSpc>
              <a:spcBef>
                <a:spcPts val="1000"/>
              </a:spcBef>
              <a:spcAft>
                <a:spcPts val="0"/>
              </a:spcAft>
              <a:buSzPct val="100000"/>
              <a:buNone/>
            </a:pPr>
            <a:r>
              <a:rPr lang="en-US" sz="9600"/>
              <a:t>2% OF COLLEGE ATHLETES WILL PLAY PROFESSIONALLY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p:nvPr/>
        </p:nvSpPr>
        <p:spPr>
          <a:xfrm>
            <a:off x="-1" y="-302061"/>
            <a:ext cx="7339055" cy="33855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u="sng">
                <a:solidFill>
                  <a:schemeClr val="dk1"/>
                </a:solidFill>
                <a:latin typeface="Arial"/>
                <a:ea typeface="Arial"/>
                <a:cs typeface="Arial"/>
                <a:sym typeface="Arial"/>
              </a:rPr>
              <a:t>Fall Sports:</a:t>
            </a:r>
            <a:r>
              <a:rPr lang="en-US" sz="2800" b="1">
                <a:solidFill>
                  <a:schemeClr val="dk1"/>
                </a:solidFill>
                <a:latin typeface="Arial"/>
                <a:ea typeface="Arial"/>
                <a:cs typeface="Arial"/>
                <a:sym typeface="Arial"/>
              </a:rPr>
              <a:t> </a:t>
            </a:r>
            <a:r>
              <a:rPr lang="en-US" sz="2800">
                <a:solidFill>
                  <a:srgbClr val="000000"/>
                </a:solidFill>
                <a:highlight>
                  <a:srgbClr val="FFFF00"/>
                </a:highlight>
                <a:latin typeface="Arial"/>
                <a:ea typeface="Arial"/>
                <a:cs typeface="Arial"/>
                <a:sym typeface="Arial"/>
              </a:rPr>
              <a:t>Tryouts begin on July 31st </a:t>
            </a:r>
            <a:endParaRPr/>
          </a:p>
          <a:p>
            <a:pPr marL="0" marR="0" lvl="0" indent="0" algn="l" rtl="0">
              <a:spcBef>
                <a:spcPts val="0"/>
              </a:spcBef>
              <a:spcAft>
                <a:spcPts val="0"/>
              </a:spcAft>
              <a:buNone/>
            </a:pPr>
            <a:r>
              <a:rPr lang="en-US" sz="2800">
                <a:solidFill>
                  <a:schemeClr val="dk1"/>
                </a:solidFill>
                <a:latin typeface="Arial"/>
                <a:ea typeface="Arial"/>
                <a:cs typeface="Arial"/>
                <a:sym typeface="Arial"/>
              </a:rPr>
              <a:t>Cheerleading – F, JV,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Cross Country –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Girls’ Field Hockey –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Football – F, JV,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Girls Volleyball – F, JV,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Golf – V  </a:t>
            </a:r>
            <a:endParaRPr sz="2800">
              <a:solidFill>
                <a:schemeClr val="dk1"/>
              </a:solidFill>
              <a:latin typeface="Calibri"/>
              <a:ea typeface="Calibri"/>
              <a:cs typeface="Calibri"/>
              <a:sym typeface="Calibri"/>
            </a:endParaRPr>
          </a:p>
        </p:txBody>
      </p:sp>
      <p:pic>
        <p:nvPicPr>
          <p:cNvPr id="202" name="Google Shape;202;p5"/>
          <p:cNvPicPr preferRelativeResize="0"/>
          <p:nvPr/>
        </p:nvPicPr>
        <p:blipFill rotWithShape="1">
          <a:blip r:embed="rId3">
            <a:alphaModFix/>
          </a:blip>
          <a:srcRect/>
          <a:stretch/>
        </p:blipFill>
        <p:spPr>
          <a:xfrm>
            <a:off x="7480642" y="3308035"/>
            <a:ext cx="4711358" cy="2787964"/>
          </a:xfrm>
          <a:prstGeom prst="rect">
            <a:avLst/>
          </a:prstGeom>
          <a:noFill/>
          <a:ln>
            <a:noFill/>
          </a:ln>
        </p:spPr>
      </p:pic>
      <p:pic>
        <p:nvPicPr>
          <p:cNvPr id="203" name="Google Shape;203;p5" descr="A picture containing text, container&#10;&#10;Description automatically generated"/>
          <p:cNvPicPr preferRelativeResize="0"/>
          <p:nvPr/>
        </p:nvPicPr>
        <p:blipFill rotWithShape="1">
          <a:blip r:embed="rId4">
            <a:alphaModFix/>
          </a:blip>
          <a:srcRect/>
          <a:stretch/>
        </p:blipFill>
        <p:spPr>
          <a:xfrm rot="-5400000">
            <a:off x="3215085" y="1865326"/>
            <a:ext cx="5125325" cy="3405790"/>
          </a:xfrm>
          <a:prstGeom prst="rect">
            <a:avLst/>
          </a:prstGeom>
          <a:noFill/>
          <a:ln>
            <a:noFill/>
          </a:ln>
        </p:spPr>
      </p:pic>
      <p:pic>
        <p:nvPicPr>
          <p:cNvPr id="204" name="Google Shape;204;p5" descr="A picture containing outdoor, air&#10;&#10;Description automatically generated"/>
          <p:cNvPicPr preferRelativeResize="0"/>
          <p:nvPr/>
        </p:nvPicPr>
        <p:blipFill rotWithShape="1">
          <a:blip r:embed="rId5">
            <a:alphaModFix/>
          </a:blip>
          <a:srcRect t="-3838" r="35265" b="3838"/>
          <a:stretch/>
        </p:blipFill>
        <p:spPr>
          <a:xfrm rot="5400000">
            <a:off x="8180789" y="-700150"/>
            <a:ext cx="3503709" cy="4904009"/>
          </a:xfrm>
          <a:prstGeom prst="rect">
            <a:avLst/>
          </a:prstGeom>
          <a:noFill/>
          <a:ln>
            <a:noFill/>
          </a:ln>
        </p:spPr>
      </p:pic>
      <p:pic>
        <p:nvPicPr>
          <p:cNvPr id="205" name="Google Shape;205;p5" descr="A group of people running&#10;&#10;Description automatically generated"/>
          <p:cNvPicPr preferRelativeResize="0"/>
          <p:nvPr/>
        </p:nvPicPr>
        <p:blipFill rotWithShape="1">
          <a:blip r:embed="rId6">
            <a:alphaModFix/>
          </a:blip>
          <a:srcRect l="20035" t="6561" r="16965" b="11903"/>
          <a:stretch/>
        </p:blipFill>
        <p:spPr>
          <a:xfrm>
            <a:off x="0" y="3514368"/>
            <a:ext cx="4074852" cy="26165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
          <p:cNvSpPr/>
          <p:nvPr/>
        </p:nvSpPr>
        <p:spPr>
          <a:xfrm>
            <a:off x="0" y="-41695"/>
            <a:ext cx="6493079"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chemeClr val="dk1"/>
                </a:solidFill>
                <a:latin typeface="Arial"/>
                <a:ea typeface="Arial"/>
                <a:cs typeface="Arial"/>
                <a:sym typeface="Arial"/>
              </a:rPr>
              <a:t>Winter Sports: </a:t>
            </a:r>
            <a:r>
              <a:rPr lang="en-US" sz="2800" b="1" u="sng">
                <a:solidFill>
                  <a:schemeClr val="dk1"/>
                </a:solidFill>
                <a:highlight>
                  <a:srgbClr val="FFFF00"/>
                </a:highlight>
                <a:latin typeface="Arial"/>
                <a:ea typeface="Arial"/>
                <a:cs typeface="Arial"/>
                <a:sym typeface="Arial"/>
              </a:rPr>
              <a:t>Nov. 6th  </a:t>
            </a:r>
            <a:endParaRPr/>
          </a:p>
          <a:p>
            <a:pPr marL="0" marR="0" lvl="0" indent="0" algn="l" rtl="0">
              <a:spcBef>
                <a:spcPts val="0"/>
              </a:spcBef>
              <a:spcAft>
                <a:spcPts val="0"/>
              </a:spcAft>
              <a:buNone/>
            </a:pPr>
            <a:r>
              <a:rPr lang="en-US" sz="2800">
                <a:solidFill>
                  <a:schemeClr val="dk1"/>
                </a:solidFill>
                <a:latin typeface="Arial"/>
                <a:ea typeface="Arial"/>
                <a:cs typeface="Arial"/>
                <a:sym typeface="Arial"/>
              </a:rPr>
              <a:t>Boys’ and Girls’ Basketball – F, JV,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Cheerleading –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Girls’ Gymnastics –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Boys’ and Girls’ Swimming –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Wrestling – JV, V</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Arial"/>
                <a:ea typeface="Arial"/>
                <a:cs typeface="Arial"/>
                <a:sym typeface="Arial"/>
              </a:rPr>
              <a:t>Indoor Track – V</a:t>
            </a:r>
            <a:endParaRPr sz="2800">
              <a:solidFill>
                <a:schemeClr val="dk1"/>
              </a:solidFill>
              <a:highlight>
                <a:srgbClr val="FFFF00"/>
              </a:highlight>
              <a:latin typeface="Calibri"/>
              <a:ea typeface="Calibri"/>
              <a:cs typeface="Calibri"/>
              <a:sym typeface="Calibri"/>
            </a:endParaRPr>
          </a:p>
        </p:txBody>
      </p:sp>
      <p:pic>
        <p:nvPicPr>
          <p:cNvPr id="211" name="Google Shape;211;p6"/>
          <p:cNvPicPr preferRelativeResize="0"/>
          <p:nvPr/>
        </p:nvPicPr>
        <p:blipFill rotWithShape="1">
          <a:blip r:embed="rId3">
            <a:alphaModFix/>
          </a:blip>
          <a:srcRect/>
          <a:stretch/>
        </p:blipFill>
        <p:spPr>
          <a:xfrm>
            <a:off x="7357573" y="0"/>
            <a:ext cx="4834428" cy="4212337"/>
          </a:xfrm>
          <a:prstGeom prst="rect">
            <a:avLst/>
          </a:prstGeom>
          <a:noFill/>
          <a:ln>
            <a:noFill/>
          </a:ln>
        </p:spPr>
      </p:pic>
      <p:pic>
        <p:nvPicPr>
          <p:cNvPr id="212" name="Google Shape;212;p6"/>
          <p:cNvPicPr preferRelativeResize="0"/>
          <p:nvPr/>
        </p:nvPicPr>
        <p:blipFill rotWithShape="1">
          <a:blip r:embed="rId4">
            <a:alphaModFix/>
          </a:blip>
          <a:srcRect/>
          <a:stretch/>
        </p:blipFill>
        <p:spPr>
          <a:xfrm>
            <a:off x="4963990" y="3502561"/>
            <a:ext cx="4834427" cy="2644480"/>
          </a:xfrm>
          <a:prstGeom prst="rect">
            <a:avLst/>
          </a:prstGeom>
          <a:noFill/>
          <a:ln>
            <a:noFill/>
          </a:ln>
        </p:spPr>
      </p:pic>
      <p:pic>
        <p:nvPicPr>
          <p:cNvPr id="213" name="Google Shape;213;p6"/>
          <p:cNvPicPr preferRelativeResize="0"/>
          <p:nvPr/>
        </p:nvPicPr>
        <p:blipFill rotWithShape="1">
          <a:blip r:embed="rId5">
            <a:alphaModFix/>
          </a:blip>
          <a:srcRect l="2726" r="18998"/>
          <a:stretch/>
        </p:blipFill>
        <p:spPr>
          <a:xfrm rot="-5400000">
            <a:off x="9520258" y="3436862"/>
            <a:ext cx="3024865" cy="2468547"/>
          </a:xfrm>
          <a:prstGeom prst="rect">
            <a:avLst/>
          </a:prstGeom>
          <a:noFill/>
          <a:ln>
            <a:noFill/>
          </a:ln>
        </p:spPr>
      </p:pic>
      <p:pic>
        <p:nvPicPr>
          <p:cNvPr id="214" name="Google Shape;214;p6" descr="A picture containing person, sport, crowd&#10;&#10;Description automatically generated"/>
          <p:cNvPicPr preferRelativeResize="0"/>
          <p:nvPr/>
        </p:nvPicPr>
        <p:blipFill rotWithShape="1">
          <a:blip r:embed="rId6">
            <a:alphaModFix/>
          </a:blip>
          <a:srcRect l="33152"/>
          <a:stretch/>
        </p:blipFill>
        <p:spPr>
          <a:xfrm>
            <a:off x="1924049" y="3057589"/>
            <a:ext cx="3166237" cy="3089452"/>
          </a:xfrm>
          <a:prstGeom prst="rect">
            <a:avLst/>
          </a:prstGeom>
          <a:noFill/>
          <a:ln>
            <a:noFill/>
          </a:ln>
        </p:spPr>
      </p:pic>
      <p:pic>
        <p:nvPicPr>
          <p:cNvPr id="215" name="Google Shape;215;p6" descr="A picture containing wall&#10;&#10;Description automatically generated"/>
          <p:cNvPicPr preferRelativeResize="0"/>
          <p:nvPr/>
        </p:nvPicPr>
        <p:blipFill rotWithShape="1">
          <a:blip r:embed="rId7">
            <a:alphaModFix/>
          </a:blip>
          <a:srcRect l="16052" t="28034" r="30187" b="21299"/>
          <a:stretch/>
        </p:blipFill>
        <p:spPr>
          <a:xfrm rot="-5400000">
            <a:off x="-559976" y="3607975"/>
            <a:ext cx="3135083" cy="20151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7"/>
          <p:cNvSpPr/>
          <p:nvPr/>
        </p:nvSpPr>
        <p:spPr>
          <a:xfrm>
            <a:off x="0" y="0"/>
            <a:ext cx="8187900" cy="4247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u="sng" dirty="0">
                <a:solidFill>
                  <a:schemeClr val="dk1"/>
                </a:solidFill>
                <a:latin typeface="Arial"/>
                <a:ea typeface="Arial"/>
                <a:cs typeface="Arial"/>
                <a:sym typeface="Arial"/>
              </a:rPr>
              <a:t>Spring Sports: Tryouts </a:t>
            </a:r>
            <a:r>
              <a:rPr lang="en-US" sz="2800" b="1" u="sng" dirty="0">
                <a:solidFill>
                  <a:schemeClr val="dk1"/>
                </a:solidFill>
                <a:highlight>
                  <a:srgbClr val="FFFF00"/>
                </a:highlight>
                <a:latin typeface="Arial"/>
                <a:ea typeface="Arial"/>
                <a:cs typeface="Arial"/>
                <a:sym typeface="Arial"/>
              </a:rPr>
              <a:t>Feb. 19</a:t>
            </a:r>
            <a:r>
              <a:rPr lang="en-US" sz="2800" b="1" u="sng" baseline="30000" dirty="0">
                <a:solidFill>
                  <a:schemeClr val="dk1"/>
                </a:solidFill>
                <a:highlight>
                  <a:srgbClr val="FFFF00"/>
                </a:highlight>
                <a:latin typeface="Arial"/>
                <a:ea typeface="Arial"/>
                <a:cs typeface="Arial"/>
                <a:sym typeface="Arial"/>
              </a:rPr>
              <a:t>th</a:t>
            </a:r>
            <a:r>
              <a:rPr lang="en-US" sz="2800" b="1" u="sng" baseline="30000" dirty="0">
                <a:solidFill>
                  <a:schemeClr val="dk1"/>
                </a:solidFill>
                <a:highlight>
                  <a:srgbClr val="FFFF00"/>
                </a:highlight>
              </a:rPr>
              <a:t> </a:t>
            </a:r>
            <a:r>
              <a:rPr lang="en-US" sz="2800" dirty="0">
                <a:solidFill>
                  <a:schemeClr val="dk1"/>
                </a:solidFill>
                <a:highlight>
                  <a:srgbClr val="FFFF00"/>
                </a:highlight>
                <a:latin typeface="Calibri"/>
                <a:ea typeface="Calibri"/>
                <a:cs typeface="Calibri"/>
                <a:sym typeface="Calibri"/>
              </a:rPr>
              <a:t> School Holiday</a:t>
            </a:r>
            <a:endParaRPr sz="2800" dirty="0">
              <a:solidFill>
                <a:schemeClr val="dk1"/>
              </a:solidFill>
              <a:highlight>
                <a:srgbClr val="FFFF00"/>
              </a:highlight>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Baseball – JV, V</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Softball – JV, V</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Boys’ and Girls’ Lacrosse – JV, V</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Boys’ and Girls’ Soccer – JV, V</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Boys’ and Girls’ Tennis – V</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Boys’ and Girls’ Track and Field – V</a:t>
            </a:r>
            <a:endParaRPr sz="2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dirty="0">
                <a:solidFill>
                  <a:schemeClr val="dk1"/>
                </a:solidFill>
                <a:latin typeface="Arial"/>
                <a:ea typeface="Arial"/>
                <a:cs typeface="Arial"/>
                <a:sym typeface="Arial"/>
              </a:rPr>
              <a:t>Crew - (Tier III Sport –Students are responsible for all fees)</a:t>
            </a:r>
            <a:endParaRPr sz="2800" dirty="0">
              <a:solidFill>
                <a:schemeClr val="dk1"/>
              </a:solidFill>
              <a:latin typeface="Calibri"/>
              <a:ea typeface="Calibri"/>
              <a:cs typeface="Calibri"/>
              <a:sym typeface="Calibri"/>
            </a:endParaRPr>
          </a:p>
        </p:txBody>
      </p:sp>
      <p:pic>
        <p:nvPicPr>
          <p:cNvPr id="221" name="Google Shape;221;p7"/>
          <p:cNvPicPr preferRelativeResize="0"/>
          <p:nvPr/>
        </p:nvPicPr>
        <p:blipFill rotWithShape="1">
          <a:blip r:embed="rId3">
            <a:alphaModFix/>
          </a:blip>
          <a:srcRect/>
          <a:stretch/>
        </p:blipFill>
        <p:spPr>
          <a:xfrm>
            <a:off x="0" y="4247317"/>
            <a:ext cx="3690731" cy="1864406"/>
          </a:xfrm>
          <a:prstGeom prst="rect">
            <a:avLst/>
          </a:prstGeom>
          <a:noFill/>
          <a:ln>
            <a:noFill/>
          </a:ln>
        </p:spPr>
      </p:pic>
      <p:pic>
        <p:nvPicPr>
          <p:cNvPr id="222" name="Google Shape;222;p7"/>
          <p:cNvPicPr preferRelativeResize="0"/>
          <p:nvPr/>
        </p:nvPicPr>
        <p:blipFill rotWithShape="1">
          <a:blip r:embed="rId4">
            <a:alphaModFix/>
          </a:blip>
          <a:srcRect/>
          <a:stretch/>
        </p:blipFill>
        <p:spPr>
          <a:xfrm>
            <a:off x="7772650" y="28575"/>
            <a:ext cx="4419351" cy="3181950"/>
          </a:xfrm>
          <a:prstGeom prst="rect">
            <a:avLst/>
          </a:prstGeom>
          <a:noFill/>
          <a:ln>
            <a:noFill/>
          </a:ln>
        </p:spPr>
      </p:pic>
      <p:pic>
        <p:nvPicPr>
          <p:cNvPr id="223" name="Google Shape;223;p7" descr="Girls playing football on a field&#10;&#10;Description automatically generated"/>
          <p:cNvPicPr preferRelativeResize="0"/>
          <p:nvPr/>
        </p:nvPicPr>
        <p:blipFill rotWithShape="1">
          <a:blip r:embed="rId5">
            <a:alphaModFix/>
          </a:blip>
          <a:srcRect l="27497" t="16389" r="11476" b="1526"/>
          <a:stretch/>
        </p:blipFill>
        <p:spPr>
          <a:xfrm>
            <a:off x="8823776" y="3210525"/>
            <a:ext cx="3368222" cy="3020651"/>
          </a:xfrm>
          <a:prstGeom prst="rect">
            <a:avLst/>
          </a:prstGeom>
          <a:noFill/>
          <a:ln>
            <a:noFill/>
          </a:ln>
        </p:spPr>
      </p:pic>
      <p:pic>
        <p:nvPicPr>
          <p:cNvPr id="224" name="Google Shape;224;p7"/>
          <p:cNvPicPr preferRelativeResize="0"/>
          <p:nvPr/>
        </p:nvPicPr>
        <p:blipFill rotWithShape="1">
          <a:blip r:embed="rId6">
            <a:alphaModFix/>
          </a:blip>
          <a:srcRect r="38750"/>
          <a:stretch/>
        </p:blipFill>
        <p:spPr>
          <a:xfrm>
            <a:off x="6182575" y="3794995"/>
            <a:ext cx="2641199" cy="2376456"/>
          </a:xfrm>
          <a:prstGeom prst="rect">
            <a:avLst/>
          </a:prstGeom>
          <a:noFill/>
          <a:ln>
            <a:noFill/>
          </a:ln>
        </p:spPr>
      </p:pic>
      <p:pic>
        <p:nvPicPr>
          <p:cNvPr id="225" name="Google Shape;225;p7"/>
          <p:cNvPicPr preferRelativeResize="0"/>
          <p:nvPr/>
        </p:nvPicPr>
        <p:blipFill rotWithShape="1">
          <a:blip r:embed="rId7">
            <a:alphaModFix/>
          </a:blip>
          <a:srcRect/>
          <a:stretch/>
        </p:blipFill>
        <p:spPr>
          <a:xfrm>
            <a:off x="3443005" y="4237876"/>
            <a:ext cx="2748246" cy="1933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8"/>
          <p:cNvSpPr txBox="1">
            <a:spLocks noGrp="1"/>
          </p:cNvSpPr>
          <p:nvPr>
            <p:ph type="title" idx="4294967295"/>
          </p:nvPr>
        </p:nvSpPr>
        <p:spPr>
          <a:xfrm>
            <a:off x="1508289" y="310169"/>
            <a:ext cx="9521071" cy="8870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REQUIRED PAPERWORK FOR ATHLETES</a:t>
            </a:r>
            <a:endParaRPr/>
          </a:p>
        </p:txBody>
      </p:sp>
      <p:sp>
        <p:nvSpPr>
          <p:cNvPr id="231" name="Google Shape;231;p8"/>
          <p:cNvSpPr txBox="1">
            <a:spLocks noGrp="1"/>
          </p:cNvSpPr>
          <p:nvPr>
            <p:ph type="body" idx="4294967295"/>
          </p:nvPr>
        </p:nvSpPr>
        <p:spPr>
          <a:xfrm>
            <a:off x="0" y="1074656"/>
            <a:ext cx="6429080" cy="504334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0"/>
              </a:spcBef>
              <a:spcAft>
                <a:spcPts val="0"/>
              </a:spcAft>
              <a:buSzPct val="100000"/>
              <a:buNone/>
            </a:pPr>
            <a:r>
              <a:rPr lang="en-US" b="1" u="sng" dirty="0">
                <a:solidFill>
                  <a:schemeClr val="hlink"/>
                </a:solidFill>
                <a:latin typeface="+mj-lt"/>
                <a:hlinkClick r:id="rId3"/>
              </a:rPr>
              <a:t>VHSL Physical Form</a:t>
            </a:r>
            <a:r>
              <a:rPr lang="en-US" u="sng" dirty="0">
                <a:solidFill>
                  <a:schemeClr val="hlink"/>
                </a:solidFill>
                <a:latin typeface="+mj-lt"/>
                <a:hlinkClick r:id="rId3"/>
              </a:rPr>
              <a:t> </a:t>
            </a:r>
            <a:r>
              <a:rPr lang="en-US" dirty="0">
                <a:latin typeface="+mj-lt"/>
              </a:rPr>
              <a:t>– </a:t>
            </a:r>
            <a:r>
              <a:rPr lang="en-US" b="1" u="sng" dirty="0">
                <a:highlight>
                  <a:srgbClr val="00FF00"/>
                </a:highlight>
                <a:latin typeface="+mj-lt"/>
              </a:rPr>
              <a:t>Must be dated after May 1</a:t>
            </a:r>
            <a:r>
              <a:rPr lang="en-US" b="1" u="sng" baseline="30000" dirty="0">
                <a:highlight>
                  <a:srgbClr val="00FF00"/>
                </a:highlight>
                <a:latin typeface="+mj-lt"/>
              </a:rPr>
              <a:t>st</a:t>
            </a:r>
            <a:endParaRPr b="1" u="sng" dirty="0">
              <a:highlight>
                <a:srgbClr val="00FF00"/>
              </a:highlight>
              <a:latin typeface="+mj-lt"/>
            </a:endParaRPr>
          </a:p>
          <a:p>
            <a:pPr marL="0" lvl="0" indent="0" algn="l" rtl="0">
              <a:lnSpc>
                <a:spcPct val="120000"/>
              </a:lnSpc>
              <a:spcBef>
                <a:spcPts val="1000"/>
              </a:spcBef>
              <a:spcAft>
                <a:spcPts val="0"/>
              </a:spcAft>
              <a:buSzPct val="100000"/>
              <a:buNone/>
            </a:pPr>
            <a:r>
              <a:rPr lang="en-US" dirty="0">
                <a:latin typeface="+mj-lt"/>
              </a:rPr>
              <a:t>Physical should be turned in to athletic office</a:t>
            </a:r>
            <a:r>
              <a:rPr lang="en-US" dirty="0">
                <a:highlight>
                  <a:srgbClr val="FFFF00"/>
                </a:highlight>
                <a:latin typeface="+mj-lt"/>
              </a:rPr>
              <a:t>.  </a:t>
            </a:r>
            <a:r>
              <a:rPr lang="en-US" b="1" dirty="0">
                <a:highlight>
                  <a:srgbClr val="FFFF00"/>
                </a:highlight>
                <a:latin typeface="+mj-lt"/>
              </a:rPr>
              <a:t>Do not turn it in to a coach or main office.  If you are in ROTC you must turn in a physical to BOTH ROTC and Athletics. </a:t>
            </a:r>
            <a:endParaRPr dirty="0">
              <a:latin typeface="+mj-lt"/>
            </a:endParaRPr>
          </a:p>
          <a:p>
            <a:pPr marL="0" lvl="0" indent="0" algn="l" rtl="0">
              <a:lnSpc>
                <a:spcPct val="120000"/>
              </a:lnSpc>
              <a:spcBef>
                <a:spcPts val="1000"/>
              </a:spcBef>
              <a:spcAft>
                <a:spcPts val="0"/>
              </a:spcAft>
              <a:buSzPct val="100000"/>
              <a:buNone/>
            </a:pPr>
            <a:endParaRPr dirty="0">
              <a:latin typeface="+mj-lt"/>
            </a:endParaRPr>
          </a:p>
          <a:p>
            <a:pPr marL="0" lvl="0" indent="0" algn="l" rtl="0">
              <a:lnSpc>
                <a:spcPct val="120000"/>
              </a:lnSpc>
              <a:spcBef>
                <a:spcPts val="1000"/>
              </a:spcBef>
              <a:spcAft>
                <a:spcPts val="0"/>
              </a:spcAft>
              <a:buSzPct val="100000"/>
              <a:buNone/>
            </a:pPr>
            <a:r>
              <a:rPr lang="en-US" b="1" dirty="0">
                <a:latin typeface="+mj-lt"/>
              </a:rPr>
              <a:t>Online Registration </a:t>
            </a:r>
            <a:r>
              <a:rPr lang="en-US" dirty="0">
                <a:latin typeface="+mj-lt"/>
              </a:rPr>
              <a:t>–  </a:t>
            </a:r>
            <a:r>
              <a:rPr lang="en-US" b="1" u="sng" dirty="0">
                <a:highlight>
                  <a:srgbClr val="00FF00"/>
                </a:highlight>
                <a:latin typeface="+mj-lt"/>
              </a:rPr>
              <a:t>Available after July 1st  </a:t>
            </a:r>
            <a:endParaRPr dirty="0">
              <a:latin typeface="+mj-lt"/>
            </a:endParaRPr>
          </a:p>
          <a:p>
            <a:pPr marL="0" lvl="0" indent="0" algn="l" rtl="0">
              <a:lnSpc>
                <a:spcPct val="120000"/>
              </a:lnSpc>
              <a:spcBef>
                <a:spcPts val="1000"/>
              </a:spcBef>
              <a:spcAft>
                <a:spcPts val="0"/>
              </a:spcAft>
              <a:buSzPct val="100000"/>
              <a:buNone/>
            </a:pPr>
            <a:r>
              <a:rPr lang="en-US" dirty="0">
                <a:latin typeface="+mj-lt"/>
              </a:rPr>
              <a:t>Visit </a:t>
            </a:r>
            <a:r>
              <a:rPr lang="en-US" u="sng" dirty="0">
                <a:solidFill>
                  <a:schemeClr val="hlink"/>
                </a:solidFill>
                <a:latin typeface="+mj-lt"/>
                <a:hlinkClick r:id="rId4"/>
              </a:rPr>
              <a:t>www.countysports.info </a:t>
            </a:r>
            <a:r>
              <a:rPr lang="en-US" dirty="0">
                <a:latin typeface="+mj-lt"/>
              </a:rPr>
              <a:t>and click on </a:t>
            </a:r>
            <a:r>
              <a:rPr lang="en-US" u="sng" dirty="0">
                <a:solidFill>
                  <a:schemeClr val="hlink"/>
                </a:solidFill>
                <a:latin typeface="+mj-lt"/>
                <a:hlinkClick r:id="rId5"/>
              </a:rPr>
              <a:t>Online Registration</a:t>
            </a:r>
            <a:r>
              <a:rPr lang="en-US" dirty="0">
                <a:latin typeface="+mj-lt"/>
              </a:rPr>
              <a:t>. </a:t>
            </a:r>
            <a:endParaRPr dirty="0">
              <a:latin typeface="+mj-lt"/>
            </a:endParaRPr>
          </a:p>
          <a:p>
            <a:pPr marL="0" lvl="0" indent="0" algn="l" rtl="0">
              <a:lnSpc>
                <a:spcPct val="120000"/>
              </a:lnSpc>
              <a:spcBef>
                <a:spcPts val="1000"/>
              </a:spcBef>
              <a:spcAft>
                <a:spcPts val="0"/>
              </a:spcAft>
              <a:buSzPct val="100000"/>
              <a:buNone/>
            </a:pPr>
            <a:r>
              <a:rPr lang="en-US" dirty="0">
                <a:latin typeface="+mj-lt"/>
              </a:rPr>
              <a:t>Follow the steps to register and complete the Training Rules, Consent, Concussion and Emergency Card which will be submitted electronically. </a:t>
            </a:r>
            <a:endParaRPr dirty="0">
              <a:latin typeface="+mj-lt"/>
            </a:endParaRPr>
          </a:p>
          <a:p>
            <a:pPr marL="0" lvl="0" indent="0" algn="l" rtl="0">
              <a:lnSpc>
                <a:spcPct val="120000"/>
              </a:lnSpc>
              <a:spcBef>
                <a:spcPts val="1000"/>
              </a:spcBef>
              <a:spcAft>
                <a:spcPts val="0"/>
              </a:spcAft>
              <a:buSzPct val="100000"/>
              <a:buNone/>
            </a:pPr>
            <a:r>
              <a:rPr lang="en-US" dirty="0"/>
              <a:t> </a:t>
            </a:r>
            <a:endParaRPr dirty="0"/>
          </a:p>
          <a:p>
            <a:pPr marL="228600" lvl="0" indent="-111125" algn="l" rtl="0">
              <a:lnSpc>
                <a:spcPct val="120000"/>
              </a:lnSpc>
              <a:spcBef>
                <a:spcPts val="1000"/>
              </a:spcBef>
              <a:spcAft>
                <a:spcPts val="0"/>
              </a:spcAft>
              <a:buSzPct val="100000"/>
              <a:buNone/>
            </a:pPr>
            <a:endParaRPr dirty="0"/>
          </a:p>
        </p:txBody>
      </p:sp>
      <p:pic>
        <p:nvPicPr>
          <p:cNvPr id="232" name="Google Shape;232;p8"/>
          <p:cNvPicPr preferRelativeResize="0"/>
          <p:nvPr/>
        </p:nvPicPr>
        <p:blipFill rotWithShape="1">
          <a:blip r:embed="rId6">
            <a:alphaModFix/>
          </a:blip>
          <a:srcRect/>
          <a:stretch/>
        </p:blipFill>
        <p:spPr>
          <a:xfrm>
            <a:off x="6412867" y="3596326"/>
            <a:ext cx="3033611" cy="2536099"/>
          </a:xfrm>
          <a:prstGeom prst="rect">
            <a:avLst/>
          </a:prstGeom>
          <a:noFill/>
          <a:ln>
            <a:noFill/>
          </a:ln>
        </p:spPr>
      </p:pic>
      <p:pic>
        <p:nvPicPr>
          <p:cNvPr id="233" name="Google Shape;233;p8"/>
          <p:cNvPicPr preferRelativeResize="0"/>
          <p:nvPr/>
        </p:nvPicPr>
        <p:blipFill rotWithShape="1">
          <a:blip r:embed="rId7">
            <a:alphaModFix/>
          </a:blip>
          <a:srcRect/>
          <a:stretch/>
        </p:blipFill>
        <p:spPr>
          <a:xfrm>
            <a:off x="7958948" y="753686"/>
            <a:ext cx="4233052" cy="2814529"/>
          </a:xfrm>
          <a:prstGeom prst="rect">
            <a:avLst/>
          </a:prstGeom>
          <a:noFill/>
          <a:ln>
            <a:noFill/>
          </a:ln>
        </p:spPr>
      </p:pic>
      <p:pic>
        <p:nvPicPr>
          <p:cNvPr id="234" name="Google Shape;234;p8"/>
          <p:cNvPicPr preferRelativeResize="0"/>
          <p:nvPr/>
        </p:nvPicPr>
        <p:blipFill rotWithShape="1">
          <a:blip r:embed="rId8">
            <a:alphaModFix/>
          </a:blip>
          <a:srcRect l="14624" r="24125"/>
          <a:stretch/>
        </p:blipFill>
        <p:spPr>
          <a:xfrm>
            <a:off x="9446478" y="3544129"/>
            <a:ext cx="2745522" cy="25738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title" idx="4294967295"/>
          </p:nvPr>
        </p:nvSpPr>
        <p:spPr>
          <a:xfrm>
            <a:off x="673768" y="423312"/>
            <a:ext cx="6150543" cy="577716"/>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br>
              <a:rPr lang="en-US"/>
            </a:br>
            <a:endParaRPr/>
          </a:p>
        </p:txBody>
      </p:sp>
      <p:sp>
        <p:nvSpPr>
          <p:cNvPr id="240" name="Google Shape;240;p9"/>
          <p:cNvSpPr txBox="1">
            <a:spLocks noGrp="1"/>
          </p:cNvSpPr>
          <p:nvPr>
            <p:ph type="body" idx="4294967295"/>
          </p:nvPr>
        </p:nvSpPr>
        <p:spPr>
          <a:xfrm>
            <a:off x="0" y="423312"/>
            <a:ext cx="7372952" cy="247606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SzPct val="100000"/>
              <a:buNone/>
            </a:pPr>
            <a:r>
              <a:rPr lang="en-US" sz="2800" b="1" u="sng">
                <a:highlight>
                  <a:srgbClr val="00FFFF"/>
                </a:highlight>
                <a:latin typeface="Arial"/>
                <a:ea typeface="Arial"/>
                <a:cs typeface="Arial"/>
                <a:sym typeface="Arial"/>
              </a:rPr>
              <a:t>Athletic Fee </a:t>
            </a:r>
            <a:endParaRPr sz="2800">
              <a:highlight>
                <a:srgbClr val="00FFFF"/>
              </a:highlight>
              <a:latin typeface="Calibri"/>
              <a:ea typeface="Calibri"/>
              <a:cs typeface="Calibri"/>
              <a:sym typeface="Calibri"/>
            </a:endParaRPr>
          </a:p>
          <a:p>
            <a:pPr marL="0" lvl="0" indent="0" algn="l" rtl="0">
              <a:lnSpc>
                <a:spcPct val="120000"/>
              </a:lnSpc>
              <a:spcBef>
                <a:spcPts val="1000"/>
              </a:spcBef>
              <a:spcAft>
                <a:spcPts val="0"/>
              </a:spcAft>
              <a:buSzPct val="100000"/>
              <a:buNone/>
            </a:pPr>
            <a:r>
              <a:rPr lang="en-US">
                <a:highlight>
                  <a:srgbClr val="00FFFF"/>
                </a:highlight>
                <a:latin typeface="Arial"/>
                <a:ea typeface="Arial"/>
                <a:cs typeface="Arial"/>
                <a:sym typeface="Arial"/>
              </a:rPr>
              <a:t>Loudoun County Public Schools requires that each student pay a non-refundable athletic fee of </a:t>
            </a:r>
            <a:r>
              <a:rPr lang="en-US" b="1">
                <a:highlight>
                  <a:srgbClr val="00FFFF"/>
                </a:highlight>
                <a:latin typeface="Arial"/>
                <a:ea typeface="Arial"/>
                <a:cs typeface="Arial"/>
                <a:sym typeface="Arial"/>
              </a:rPr>
              <a:t>$75</a:t>
            </a:r>
            <a:r>
              <a:rPr lang="en-US">
                <a:highlight>
                  <a:srgbClr val="00FFFF"/>
                </a:highlight>
                <a:latin typeface="Arial"/>
                <a:ea typeface="Arial"/>
                <a:cs typeface="Arial"/>
                <a:sym typeface="Arial"/>
              </a:rPr>
              <a:t> for each sport season they play.  The fee will be waived for students that qualify for the free or reduced lunch program.  </a:t>
            </a:r>
            <a:r>
              <a:rPr lang="en-US" b="1">
                <a:highlight>
                  <a:srgbClr val="00FFFF"/>
                </a:highlight>
                <a:latin typeface="Arial"/>
                <a:ea typeface="Arial"/>
                <a:cs typeface="Arial"/>
                <a:sym typeface="Arial"/>
              </a:rPr>
              <a:t>Fees will be paid </a:t>
            </a:r>
            <a:r>
              <a:rPr lang="en-US" b="1" u="sng">
                <a:highlight>
                  <a:srgbClr val="00FFFF"/>
                </a:highlight>
                <a:latin typeface="Arial"/>
                <a:ea typeface="Arial"/>
                <a:cs typeface="Arial"/>
                <a:sym typeface="Arial"/>
              </a:rPr>
              <a:t>after</a:t>
            </a:r>
            <a:r>
              <a:rPr lang="en-US" b="1">
                <a:highlight>
                  <a:srgbClr val="00FFFF"/>
                </a:highlight>
                <a:latin typeface="Arial"/>
                <a:ea typeface="Arial"/>
                <a:cs typeface="Arial"/>
                <a:sym typeface="Arial"/>
              </a:rPr>
              <a:t> tryouts once final team selection has been made. </a:t>
            </a:r>
            <a:endParaRPr b="1">
              <a:highlight>
                <a:srgbClr val="00FFFF"/>
              </a:highlight>
              <a:latin typeface="Calibri"/>
              <a:ea typeface="Calibri"/>
              <a:cs typeface="Calibri"/>
              <a:sym typeface="Calibri"/>
            </a:endParaRPr>
          </a:p>
          <a:p>
            <a:pPr marL="0" lvl="0" indent="0" algn="l" rtl="0">
              <a:lnSpc>
                <a:spcPct val="120000"/>
              </a:lnSpc>
              <a:spcBef>
                <a:spcPts val="1000"/>
              </a:spcBef>
              <a:spcAft>
                <a:spcPts val="0"/>
              </a:spcAft>
              <a:buSzPct val="100000"/>
              <a:buNone/>
            </a:pPr>
            <a:endParaRPr/>
          </a:p>
        </p:txBody>
      </p:sp>
      <p:pic>
        <p:nvPicPr>
          <p:cNvPr id="241" name="Google Shape;241;p9"/>
          <p:cNvPicPr preferRelativeResize="0">
            <a:picLocks noGrp="1"/>
          </p:cNvPicPr>
          <p:nvPr>
            <p:ph type="body" idx="4294967295"/>
          </p:nvPr>
        </p:nvPicPr>
        <p:blipFill rotWithShape="1">
          <a:blip r:embed="rId3">
            <a:alphaModFix/>
          </a:blip>
          <a:srcRect/>
          <a:stretch/>
        </p:blipFill>
        <p:spPr>
          <a:xfrm>
            <a:off x="7372952" y="539612"/>
            <a:ext cx="4695825" cy="3025775"/>
          </a:xfrm>
          <a:prstGeom prst="rect">
            <a:avLst/>
          </a:prstGeom>
          <a:noFill/>
          <a:ln>
            <a:noFill/>
          </a:ln>
        </p:spPr>
      </p:pic>
      <p:sp>
        <p:nvSpPr>
          <p:cNvPr id="242" name="Google Shape;242;p9"/>
          <p:cNvSpPr/>
          <p:nvPr/>
        </p:nvSpPr>
        <p:spPr>
          <a:xfrm>
            <a:off x="0" y="3025531"/>
            <a:ext cx="6520069" cy="2616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Arial"/>
                <a:ea typeface="Arial"/>
                <a:cs typeface="Arial"/>
                <a:sym typeface="Arial"/>
              </a:rPr>
              <a:t>Website and Twitter</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Arial"/>
                <a:ea typeface="Arial"/>
                <a:cs typeface="Arial"/>
                <a:sym typeface="Arial"/>
              </a:rPr>
              <a:t>Please take a minute to visit </a:t>
            </a:r>
            <a:r>
              <a:rPr lang="en-US" sz="2400" u="sng">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www.countysports.info </a:t>
            </a:r>
            <a:r>
              <a:rPr lang="en-US" sz="2400">
                <a:solidFill>
                  <a:schemeClr val="dk1"/>
                </a:solidFill>
                <a:latin typeface="Arial"/>
                <a:ea typeface="Arial"/>
                <a:cs typeface="Arial"/>
                <a:sym typeface="Arial"/>
              </a:rPr>
              <a:t>and register </a:t>
            </a:r>
            <a:r>
              <a:rPr lang="en-US" sz="2400">
                <a:solidFill>
                  <a:schemeClr val="dk1"/>
                </a:solidFill>
              </a:rPr>
              <a:t>by clicking</a:t>
            </a:r>
            <a:r>
              <a:rPr lang="en-US" sz="2400">
                <a:solidFill>
                  <a:schemeClr val="dk1"/>
                </a:solidFill>
                <a:latin typeface="Arial"/>
                <a:ea typeface="Arial"/>
                <a:cs typeface="Arial"/>
                <a:sym typeface="Arial"/>
              </a:rPr>
              <a:t> “JOIN” in the top right-hand corner of the page. This section allows you to get email notifications on specific sports.  </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Arial"/>
                <a:ea typeface="Arial"/>
                <a:cs typeface="Arial"/>
                <a:sym typeface="Arial"/>
              </a:rPr>
              <a:t> </a:t>
            </a:r>
            <a:endParaRPr sz="2000">
              <a:solidFill>
                <a:schemeClr val="dk1"/>
              </a:solidFill>
              <a:latin typeface="Calibri"/>
              <a:ea typeface="Calibri"/>
              <a:cs typeface="Calibri"/>
              <a:sym typeface="Calibri"/>
            </a:endParaRPr>
          </a:p>
        </p:txBody>
      </p:sp>
      <p:sp>
        <p:nvSpPr>
          <p:cNvPr id="243" name="Google Shape;243;p9"/>
          <p:cNvSpPr/>
          <p:nvPr/>
        </p:nvSpPr>
        <p:spPr>
          <a:xfrm>
            <a:off x="6520069" y="3828796"/>
            <a:ext cx="5671931" cy="20005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In addition, the website can be translated into eighty different languages by selecting your desired language in the bottom right-hand corner.</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Arial"/>
                <a:ea typeface="Arial"/>
                <a:cs typeface="Arial"/>
                <a:sym typeface="Arial"/>
              </a:rPr>
              <a:t>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i="1">
                <a:solidFill>
                  <a:schemeClr val="dk1"/>
                </a:solidFill>
                <a:latin typeface="Arial"/>
                <a:ea typeface="Arial"/>
                <a:cs typeface="Arial"/>
                <a:sym typeface="Arial"/>
              </a:rPr>
              <a:t>Follow us on twitter @countyLCHS </a:t>
            </a:r>
            <a:endParaRPr sz="2400" b="1" i="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1794</Words>
  <Application>Microsoft Office PowerPoint</Application>
  <PresentationFormat>Widescreen</PresentationFormat>
  <Paragraphs>215</Paragraphs>
  <Slides>19</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Roboto</vt:lpstr>
      <vt:lpstr>Gill Sans</vt:lpstr>
      <vt:lpstr>Calibri</vt:lpstr>
      <vt:lpstr>Gallery</vt:lpstr>
      <vt:lpstr>Office Theme</vt:lpstr>
      <vt:lpstr>LOUDOUN COUNTY  ATHLETICS</vt:lpstr>
      <vt:lpstr>RISING FRESHMAN ATHLETIC ORIENTATION</vt:lpstr>
      <vt:lpstr>GOAL: PRODUCE PRODUCTIVE ADULTS</vt:lpstr>
      <vt:lpstr> WHAT IS THE PURPOSE OF LCHS ATHLETICS? </vt:lpstr>
      <vt:lpstr>PowerPoint Presentation</vt:lpstr>
      <vt:lpstr>PowerPoint Presentation</vt:lpstr>
      <vt:lpstr>PowerPoint Presentation</vt:lpstr>
      <vt:lpstr>REQUIRED PAPERWORK FOR ATHLETES</vt:lpstr>
      <vt:lpstr> </vt:lpstr>
      <vt:lpstr>PowerPoint Presentation</vt:lpstr>
      <vt:lpstr>STUDENT ATHLETE RULES (CONT)</vt:lpstr>
      <vt:lpstr>                                    ISR/OSS </vt:lpstr>
      <vt:lpstr>Tobacco, Vapes, Drugs, Alcohol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LOUDOUN COUNTY  ATHLETICS</dc:title>
  <dc:creator>Joel Caruso</dc:creator>
  <cp:lastModifiedBy>Kathleen (Kate) Cassidy</cp:lastModifiedBy>
  <cp:revision>1</cp:revision>
  <dcterms:created xsi:type="dcterms:W3CDTF">2019-03-15T19:07:03Z</dcterms:created>
  <dcterms:modified xsi:type="dcterms:W3CDTF">2023-04-13T18:20:03Z</dcterms:modified>
</cp:coreProperties>
</file>