
<file path=[Content_Types].xml><?xml version="1.0" encoding="utf-8"?>
<Types xmlns="http://schemas.openxmlformats.org/package/2006/content-types">
  <Default Extension="jpeg" ContentType="image/jpeg"/>
  <Default Extension="jpg" ContentType="image/gif"/>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5.jp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76" r:id="rId8"/>
    <p:sldId id="259" r:id="rId9"/>
    <p:sldId id="263" r:id="rId10"/>
    <p:sldId id="275" r:id="rId11"/>
    <p:sldId id="260" r:id="rId12"/>
    <p:sldId id="277" r:id="rId13"/>
    <p:sldId id="278" r:id="rId14"/>
    <p:sldId id="279" r:id="rId15"/>
    <p:sldId id="280" r:id="rId16"/>
    <p:sldId id="264" r:id="rId17"/>
    <p:sldId id="265" r:id="rId18"/>
    <p:sldId id="266" r:id="rId19"/>
    <p:sldId id="267" r:id="rId20"/>
    <p:sldId id="269" r:id="rId21"/>
    <p:sldId id="268" r:id="rId22"/>
    <p:sldId id="270" r:id="rId23"/>
    <p:sldId id="271" r:id="rId24"/>
    <p:sldId id="272" r:id="rId25"/>
    <p:sldId id="27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F00"/>
    <a:srgbClr val="ACD0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390"/>
    <p:restoredTop sz="96327"/>
  </p:normalViewPr>
  <p:slideViewPr>
    <p:cSldViewPr snapToGrid="0" snapToObjects="1">
      <p:cViewPr varScale="1">
        <p:scale>
          <a:sx n="106" d="100"/>
          <a:sy n="106" d="100"/>
        </p:scale>
        <p:origin x="1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6CAD7-2325-7A46-B070-BACE23139C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3EA6004-8975-DC4E-9A86-8DB15FDA74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0808A4-4F8A-B341-BF17-2A059E936AAE}"/>
              </a:ext>
            </a:extLst>
          </p:cNvPr>
          <p:cNvSpPr>
            <a:spLocks noGrp="1"/>
          </p:cNvSpPr>
          <p:nvPr>
            <p:ph type="dt" sz="half" idx="10"/>
          </p:nvPr>
        </p:nvSpPr>
        <p:spPr/>
        <p:txBody>
          <a:bodyPr/>
          <a:lstStyle/>
          <a:p>
            <a:fld id="{9827ABE0-BF16-8D41-9210-9B465BDE295C}" type="datetimeFigureOut">
              <a:rPr lang="en-US" smtClean="0"/>
              <a:t>8/18/22</a:t>
            </a:fld>
            <a:endParaRPr lang="en-US"/>
          </a:p>
        </p:txBody>
      </p:sp>
      <p:sp>
        <p:nvSpPr>
          <p:cNvPr id="5" name="Footer Placeholder 4">
            <a:extLst>
              <a:ext uri="{FF2B5EF4-FFF2-40B4-BE49-F238E27FC236}">
                <a16:creationId xmlns:a16="http://schemas.microsoft.com/office/drawing/2014/main" id="{6A535860-EA72-E441-99A3-CDA01D27ED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0145C9-5DFC-4549-B7AB-899052832F28}"/>
              </a:ext>
            </a:extLst>
          </p:cNvPr>
          <p:cNvSpPr>
            <a:spLocks noGrp="1"/>
          </p:cNvSpPr>
          <p:nvPr>
            <p:ph type="sldNum" sz="quarter" idx="12"/>
          </p:nvPr>
        </p:nvSpPr>
        <p:spPr/>
        <p:txBody>
          <a:bodyPr/>
          <a:lstStyle/>
          <a:p>
            <a:fld id="{A147D4E0-0D7D-AB4F-9C01-C5445E0ABE09}" type="slidenum">
              <a:rPr lang="en-US" smtClean="0"/>
              <a:t>‹#›</a:t>
            </a:fld>
            <a:endParaRPr lang="en-US"/>
          </a:p>
        </p:txBody>
      </p:sp>
    </p:spTree>
    <p:extLst>
      <p:ext uri="{BB962C8B-B14F-4D97-AF65-F5344CB8AC3E}">
        <p14:creationId xmlns:p14="http://schemas.microsoft.com/office/powerpoint/2010/main" val="1953187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82BB6-BA05-F045-8AA4-9832901985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1DE60E-E092-9647-B134-0D87419D30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09432F-71CA-AA48-94D5-B0AAA01D16F1}"/>
              </a:ext>
            </a:extLst>
          </p:cNvPr>
          <p:cNvSpPr>
            <a:spLocks noGrp="1"/>
          </p:cNvSpPr>
          <p:nvPr>
            <p:ph type="dt" sz="half" idx="10"/>
          </p:nvPr>
        </p:nvSpPr>
        <p:spPr/>
        <p:txBody>
          <a:bodyPr/>
          <a:lstStyle/>
          <a:p>
            <a:fld id="{9827ABE0-BF16-8D41-9210-9B465BDE295C}" type="datetimeFigureOut">
              <a:rPr lang="en-US" smtClean="0"/>
              <a:t>8/18/22</a:t>
            </a:fld>
            <a:endParaRPr lang="en-US"/>
          </a:p>
        </p:txBody>
      </p:sp>
      <p:sp>
        <p:nvSpPr>
          <p:cNvPr id="5" name="Footer Placeholder 4">
            <a:extLst>
              <a:ext uri="{FF2B5EF4-FFF2-40B4-BE49-F238E27FC236}">
                <a16:creationId xmlns:a16="http://schemas.microsoft.com/office/drawing/2014/main" id="{D1270328-DE16-A442-8A9B-C007C175EB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B328DC-3A1F-894F-891C-0B9C4C087556}"/>
              </a:ext>
            </a:extLst>
          </p:cNvPr>
          <p:cNvSpPr>
            <a:spLocks noGrp="1"/>
          </p:cNvSpPr>
          <p:nvPr>
            <p:ph type="sldNum" sz="quarter" idx="12"/>
          </p:nvPr>
        </p:nvSpPr>
        <p:spPr/>
        <p:txBody>
          <a:bodyPr/>
          <a:lstStyle/>
          <a:p>
            <a:fld id="{A147D4E0-0D7D-AB4F-9C01-C5445E0ABE09}" type="slidenum">
              <a:rPr lang="en-US" smtClean="0"/>
              <a:t>‹#›</a:t>
            </a:fld>
            <a:endParaRPr lang="en-US"/>
          </a:p>
        </p:txBody>
      </p:sp>
    </p:spTree>
    <p:extLst>
      <p:ext uri="{BB962C8B-B14F-4D97-AF65-F5344CB8AC3E}">
        <p14:creationId xmlns:p14="http://schemas.microsoft.com/office/powerpoint/2010/main" val="3697860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2EC54D-D8F3-3040-A345-510B894DE0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FD6DDF-81D2-A54B-A188-59F7C99D65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C9AAC0-4EA1-2B47-94A6-375CD822A888}"/>
              </a:ext>
            </a:extLst>
          </p:cNvPr>
          <p:cNvSpPr>
            <a:spLocks noGrp="1"/>
          </p:cNvSpPr>
          <p:nvPr>
            <p:ph type="dt" sz="half" idx="10"/>
          </p:nvPr>
        </p:nvSpPr>
        <p:spPr/>
        <p:txBody>
          <a:bodyPr/>
          <a:lstStyle/>
          <a:p>
            <a:fld id="{9827ABE0-BF16-8D41-9210-9B465BDE295C}" type="datetimeFigureOut">
              <a:rPr lang="en-US" smtClean="0"/>
              <a:t>8/18/22</a:t>
            </a:fld>
            <a:endParaRPr lang="en-US"/>
          </a:p>
        </p:txBody>
      </p:sp>
      <p:sp>
        <p:nvSpPr>
          <p:cNvPr id="5" name="Footer Placeholder 4">
            <a:extLst>
              <a:ext uri="{FF2B5EF4-FFF2-40B4-BE49-F238E27FC236}">
                <a16:creationId xmlns:a16="http://schemas.microsoft.com/office/drawing/2014/main" id="{FE64C217-4442-904D-87A9-895BA95276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5FC3BB-2E53-1546-A338-D1C6B3A25C17}"/>
              </a:ext>
            </a:extLst>
          </p:cNvPr>
          <p:cNvSpPr>
            <a:spLocks noGrp="1"/>
          </p:cNvSpPr>
          <p:nvPr>
            <p:ph type="sldNum" sz="quarter" idx="12"/>
          </p:nvPr>
        </p:nvSpPr>
        <p:spPr/>
        <p:txBody>
          <a:bodyPr/>
          <a:lstStyle/>
          <a:p>
            <a:fld id="{A147D4E0-0D7D-AB4F-9C01-C5445E0ABE09}" type="slidenum">
              <a:rPr lang="en-US" smtClean="0"/>
              <a:t>‹#›</a:t>
            </a:fld>
            <a:endParaRPr lang="en-US"/>
          </a:p>
        </p:txBody>
      </p:sp>
    </p:spTree>
    <p:extLst>
      <p:ext uri="{BB962C8B-B14F-4D97-AF65-F5344CB8AC3E}">
        <p14:creationId xmlns:p14="http://schemas.microsoft.com/office/powerpoint/2010/main" val="2503438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D4900-B551-9B45-AC7B-4F7B2133F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ED5CC0-7CC7-6C47-BF11-F1C9EB983C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72DAF9-4E35-D64F-AEBB-07EDD9E65DD1}"/>
              </a:ext>
            </a:extLst>
          </p:cNvPr>
          <p:cNvSpPr>
            <a:spLocks noGrp="1"/>
          </p:cNvSpPr>
          <p:nvPr>
            <p:ph type="dt" sz="half" idx="10"/>
          </p:nvPr>
        </p:nvSpPr>
        <p:spPr/>
        <p:txBody>
          <a:bodyPr/>
          <a:lstStyle/>
          <a:p>
            <a:fld id="{9827ABE0-BF16-8D41-9210-9B465BDE295C}" type="datetimeFigureOut">
              <a:rPr lang="en-US" smtClean="0"/>
              <a:t>8/18/22</a:t>
            </a:fld>
            <a:endParaRPr lang="en-US"/>
          </a:p>
        </p:txBody>
      </p:sp>
      <p:sp>
        <p:nvSpPr>
          <p:cNvPr id="5" name="Footer Placeholder 4">
            <a:extLst>
              <a:ext uri="{FF2B5EF4-FFF2-40B4-BE49-F238E27FC236}">
                <a16:creationId xmlns:a16="http://schemas.microsoft.com/office/drawing/2014/main" id="{4668A7AD-1EF6-374F-AF89-4B2AE19EC3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41543A-B6DE-9C45-84AF-427D1DB915C5}"/>
              </a:ext>
            </a:extLst>
          </p:cNvPr>
          <p:cNvSpPr>
            <a:spLocks noGrp="1"/>
          </p:cNvSpPr>
          <p:nvPr>
            <p:ph type="sldNum" sz="quarter" idx="12"/>
          </p:nvPr>
        </p:nvSpPr>
        <p:spPr/>
        <p:txBody>
          <a:bodyPr/>
          <a:lstStyle/>
          <a:p>
            <a:fld id="{A147D4E0-0D7D-AB4F-9C01-C5445E0ABE09}" type="slidenum">
              <a:rPr lang="en-US" smtClean="0"/>
              <a:t>‹#›</a:t>
            </a:fld>
            <a:endParaRPr lang="en-US"/>
          </a:p>
        </p:txBody>
      </p:sp>
    </p:spTree>
    <p:extLst>
      <p:ext uri="{BB962C8B-B14F-4D97-AF65-F5344CB8AC3E}">
        <p14:creationId xmlns:p14="http://schemas.microsoft.com/office/powerpoint/2010/main" val="490789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377D7-C8AA-EE4F-982D-08AA16FD15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72265B-8A4C-8C41-AC27-50A4342F37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B05AE6-4D51-E543-9969-A1C5D1533063}"/>
              </a:ext>
            </a:extLst>
          </p:cNvPr>
          <p:cNvSpPr>
            <a:spLocks noGrp="1"/>
          </p:cNvSpPr>
          <p:nvPr>
            <p:ph type="dt" sz="half" idx="10"/>
          </p:nvPr>
        </p:nvSpPr>
        <p:spPr/>
        <p:txBody>
          <a:bodyPr/>
          <a:lstStyle/>
          <a:p>
            <a:fld id="{9827ABE0-BF16-8D41-9210-9B465BDE295C}" type="datetimeFigureOut">
              <a:rPr lang="en-US" smtClean="0"/>
              <a:t>8/18/22</a:t>
            </a:fld>
            <a:endParaRPr lang="en-US"/>
          </a:p>
        </p:txBody>
      </p:sp>
      <p:sp>
        <p:nvSpPr>
          <p:cNvPr id="5" name="Footer Placeholder 4">
            <a:extLst>
              <a:ext uri="{FF2B5EF4-FFF2-40B4-BE49-F238E27FC236}">
                <a16:creationId xmlns:a16="http://schemas.microsoft.com/office/drawing/2014/main" id="{4EB5F4CB-097E-C44A-8732-B5CF07740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7166DF-93AB-F640-97DB-FAE323E459A5}"/>
              </a:ext>
            </a:extLst>
          </p:cNvPr>
          <p:cNvSpPr>
            <a:spLocks noGrp="1"/>
          </p:cNvSpPr>
          <p:nvPr>
            <p:ph type="sldNum" sz="quarter" idx="12"/>
          </p:nvPr>
        </p:nvSpPr>
        <p:spPr/>
        <p:txBody>
          <a:bodyPr/>
          <a:lstStyle/>
          <a:p>
            <a:fld id="{A147D4E0-0D7D-AB4F-9C01-C5445E0ABE09}" type="slidenum">
              <a:rPr lang="en-US" smtClean="0"/>
              <a:t>‹#›</a:t>
            </a:fld>
            <a:endParaRPr lang="en-US"/>
          </a:p>
        </p:txBody>
      </p:sp>
    </p:spTree>
    <p:extLst>
      <p:ext uri="{BB962C8B-B14F-4D97-AF65-F5344CB8AC3E}">
        <p14:creationId xmlns:p14="http://schemas.microsoft.com/office/powerpoint/2010/main" val="1636188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B9427-6BBC-7444-9F83-D02E029722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720CD2-08B4-8D4D-8414-12EBD4D584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A691BC-A1D3-8848-9A74-BDA443FA0F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0DD819-5759-3B4C-B75C-CFA36BD281A2}"/>
              </a:ext>
            </a:extLst>
          </p:cNvPr>
          <p:cNvSpPr>
            <a:spLocks noGrp="1"/>
          </p:cNvSpPr>
          <p:nvPr>
            <p:ph type="dt" sz="half" idx="10"/>
          </p:nvPr>
        </p:nvSpPr>
        <p:spPr/>
        <p:txBody>
          <a:bodyPr/>
          <a:lstStyle/>
          <a:p>
            <a:fld id="{9827ABE0-BF16-8D41-9210-9B465BDE295C}" type="datetimeFigureOut">
              <a:rPr lang="en-US" smtClean="0"/>
              <a:t>8/18/22</a:t>
            </a:fld>
            <a:endParaRPr lang="en-US"/>
          </a:p>
        </p:txBody>
      </p:sp>
      <p:sp>
        <p:nvSpPr>
          <p:cNvPr id="6" name="Footer Placeholder 5">
            <a:extLst>
              <a:ext uri="{FF2B5EF4-FFF2-40B4-BE49-F238E27FC236}">
                <a16:creationId xmlns:a16="http://schemas.microsoft.com/office/drawing/2014/main" id="{819AB6F0-4165-3A46-BA12-5ED6B13B74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E41268-E55D-D444-91F7-F63DA81BD9D3}"/>
              </a:ext>
            </a:extLst>
          </p:cNvPr>
          <p:cNvSpPr>
            <a:spLocks noGrp="1"/>
          </p:cNvSpPr>
          <p:nvPr>
            <p:ph type="sldNum" sz="quarter" idx="12"/>
          </p:nvPr>
        </p:nvSpPr>
        <p:spPr/>
        <p:txBody>
          <a:bodyPr/>
          <a:lstStyle/>
          <a:p>
            <a:fld id="{A147D4E0-0D7D-AB4F-9C01-C5445E0ABE09}" type="slidenum">
              <a:rPr lang="en-US" smtClean="0"/>
              <a:t>‹#›</a:t>
            </a:fld>
            <a:endParaRPr lang="en-US"/>
          </a:p>
        </p:txBody>
      </p:sp>
    </p:spTree>
    <p:extLst>
      <p:ext uri="{BB962C8B-B14F-4D97-AF65-F5344CB8AC3E}">
        <p14:creationId xmlns:p14="http://schemas.microsoft.com/office/powerpoint/2010/main" val="3874916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F2256-1005-7340-A316-2BF58BF0F71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22E17A-A6B2-7046-92EF-3AFCEB9491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AC3547-0813-6B42-B895-31EF11F08E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EDCAC5-A71F-2A44-BBDF-42B86BCDE7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B3B3C4-2043-FF41-8E1D-332602F2A4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CD5288-5461-FE44-A196-DC53D83577E6}"/>
              </a:ext>
            </a:extLst>
          </p:cNvPr>
          <p:cNvSpPr>
            <a:spLocks noGrp="1"/>
          </p:cNvSpPr>
          <p:nvPr>
            <p:ph type="dt" sz="half" idx="10"/>
          </p:nvPr>
        </p:nvSpPr>
        <p:spPr/>
        <p:txBody>
          <a:bodyPr/>
          <a:lstStyle/>
          <a:p>
            <a:fld id="{9827ABE0-BF16-8D41-9210-9B465BDE295C}" type="datetimeFigureOut">
              <a:rPr lang="en-US" smtClean="0"/>
              <a:t>8/18/22</a:t>
            </a:fld>
            <a:endParaRPr lang="en-US"/>
          </a:p>
        </p:txBody>
      </p:sp>
      <p:sp>
        <p:nvSpPr>
          <p:cNvPr id="8" name="Footer Placeholder 7">
            <a:extLst>
              <a:ext uri="{FF2B5EF4-FFF2-40B4-BE49-F238E27FC236}">
                <a16:creationId xmlns:a16="http://schemas.microsoft.com/office/drawing/2014/main" id="{B80B7597-C352-7740-AA51-369AFFEE2B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46C546-77F8-D340-80D2-2DAC9B672EBA}"/>
              </a:ext>
            </a:extLst>
          </p:cNvPr>
          <p:cNvSpPr>
            <a:spLocks noGrp="1"/>
          </p:cNvSpPr>
          <p:nvPr>
            <p:ph type="sldNum" sz="quarter" idx="12"/>
          </p:nvPr>
        </p:nvSpPr>
        <p:spPr/>
        <p:txBody>
          <a:bodyPr/>
          <a:lstStyle/>
          <a:p>
            <a:fld id="{A147D4E0-0D7D-AB4F-9C01-C5445E0ABE09}" type="slidenum">
              <a:rPr lang="en-US" smtClean="0"/>
              <a:t>‹#›</a:t>
            </a:fld>
            <a:endParaRPr lang="en-US"/>
          </a:p>
        </p:txBody>
      </p:sp>
    </p:spTree>
    <p:extLst>
      <p:ext uri="{BB962C8B-B14F-4D97-AF65-F5344CB8AC3E}">
        <p14:creationId xmlns:p14="http://schemas.microsoft.com/office/powerpoint/2010/main" val="2381956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F65F9-2F2F-5147-929E-5E0DDEDEB7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A4FE32-C824-CA4D-9E27-34C25D03BF6E}"/>
              </a:ext>
            </a:extLst>
          </p:cNvPr>
          <p:cNvSpPr>
            <a:spLocks noGrp="1"/>
          </p:cNvSpPr>
          <p:nvPr>
            <p:ph type="dt" sz="half" idx="10"/>
          </p:nvPr>
        </p:nvSpPr>
        <p:spPr/>
        <p:txBody>
          <a:bodyPr/>
          <a:lstStyle/>
          <a:p>
            <a:fld id="{9827ABE0-BF16-8D41-9210-9B465BDE295C}" type="datetimeFigureOut">
              <a:rPr lang="en-US" smtClean="0"/>
              <a:t>8/18/22</a:t>
            </a:fld>
            <a:endParaRPr lang="en-US"/>
          </a:p>
        </p:txBody>
      </p:sp>
      <p:sp>
        <p:nvSpPr>
          <p:cNvPr id="4" name="Footer Placeholder 3">
            <a:extLst>
              <a:ext uri="{FF2B5EF4-FFF2-40B4-BE49-F238E27FC236}">
                <a16:creationId xmlns:a16="http://schemas.microsoft.com/office/drawing/2014/main" id="{38BCB1C9-CDDF-0143-93AB-8E01D1BBF1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DFAEA2-78C6-CA4C-8EA7-89C2622E00A5}"/>
              </a:ext>
            </a:extLst>
          </p:cNvPr>
          <p:cNvSpPr>
            <a:spLocks noGrp="1"/>
          </p:cNvSpPr>
          <p:nvPr>
            <p:ph type="sldNum" sz="quarter" idx="12"/>
          </p:nvPr>
        </p:nvSpPr>
        <p:spPr/>
        <p:txBody>
          <a:bodyPr/>
          <a:lstStyle/>
          <a:p>
            <a:fld id="{A147D4E0-0D7D-AB4F-9C01-C5445E0ABE09}" type="slidenum">
              <a:rPr lang="en-US" smtClean="0"/>
              <a:t>‹#›</a:t>
            </a:fld>
            <a:endParaRPr lang="en-US"/>
          </a:p>
        </p:txBody>
      </p:sp>
    </p:spTree>
    <p:extLst>
      <p:ext uri="{BB962C8B-B14F-4D97-AF65-F5344CB8AC3E}">
        <p14:creationId xmlns:p14="http://schemas.microsoft.com/office/powerpoint/2010/main" val="414778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C52560-87CB-BF4C-A00D-3C750EA9AC8D}"/>
              </a:ext>
            </a:extLst>
          </p:cNvPr>
          <p:cNvSpPr>
            <a:spLocks noGrp="1"/>
          </p:cNvSpPr>
          <p:nvPr>
            <p:ph type="dt" sz="half" idx="10"/>
          </p:nvPr>
        </p:nvSpPr>
        <p:spPr/>
        <p:txBody>
          <a:bodyPr/>
          <a:lstStyle/>
          <a:p>
            <a:fld id="{9827ABE0-BF16-8D41-9210-9B465BDE295C}" type="datetimeFigureOut">
              <a:rPr lang="en-US" smtClean="0"/>
              <a:t>8/18/22</a:t>
            </a:fld>
            <a:endParaRPr lang="en-US"/>
          </a:p>
        </p:txBody>
      </p:sp>
      <p:sp>
        <p:nvSpPr>
          <p:cNvPr id="3" name="Footer Placeholder 2">
            <a:extLst>
              <a:ext uri="{FF2B5EF4-FFF2-40B4-BE49-F238E27FC236}">
                <a16:creationId xmlns:a16="http://schemas.microsoft.com/office/drawing/2014/main" id="{0D528F8C-80B0-1B43-9127-4E825642A9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D39D0D-E144-D144-8B59-F20D7BF6E104}"/>
              </a:ext>
            </a:extLst>
          </p:cNvPr>
          <p:cNvSpPr>
            <a:spLocks noGrp="1"/>
          </p:cNvSpPr>
          <p:nvPr>
            <p:ph type="sldNum" sz="quarter" idx="12"/>
          </p:nvPr>
        </p:nvSpPr>
        <p:spPr/>
        <p:txBody>
          <a:bodyPr/>
          <a:lstStyle/>
          <a:p>
            <a:fld id="{A147D4E0-0D7D-AB4F-9C01-C5445E0ABE09}" type="slidenum">
              <a:rPr lang="en-US" smtClean="0"/>
              <a:t>‹#›</a:t>
            </a:fld>
            <a:endParaRPr lang="en-US"/>
          </a:p>
        </p:txBody>
      </p:sp>
    </p:spTree>
    <p:extLst>
      <p:ext uri="{BB962C8B-B14F-4D97-AF65-F5344CB8AC3E}">
        <p14:creationId xmlns:p14="http://schemas.microsoft.com/office/powerpoint/2010/main" val="2672523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64C01-9CD2-8D46-8B40-F2D8EEF057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FA6398-D759-F64F-BF65-E69D4906EC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D41F46-7683-AC43-AA42-31DBDF81E6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0FBD36-804C-2447-ABF2-75ED33283DE7}"/>
              </a:ext>
            </a:extLst>
          </p:cNvPr>
          <p:cNvSpPr>
            <a:spLocks noGrp="1"/>
          </p:cNvSpPr>
          <p:nvPr>
            <p:ph type="dt" sz="half" idx="10"/>
          </p:nvPr>
        </p:nvSpPr>
        <p:spPr/>
        <p:txBody>
          <a:bodyPr/>
          <a:lstStyle/>
          <a:p>
            <a:fld id="{9827ABE0-BF16-8D41-9210-9B465BDE295C}" type="datetimeFigureOut">
              <a:rPr lang="en-US" smtClean="0"/>
              <a:t>8/18/22</a:t>
            </a:fld>
            <a:endParaRPr lang="en-US"/>
          </a:p>
        </p:txBody>
      </p:sp>
      <p:sp>
        <p:nvSpPr>
          <p:cNvPr id="6" name="Footer Placeholder 5">
            <a:extLst>
              <a:ext uri="{FF2B5EF4-FFF2-40B4-BE49-F238E27FC236}">
                <a16:creationId xmlns:a16="http://schemas.microsoft.com/office/drawing/2014/main" id="{56A3B6C2-CDC7-B940-894B-8EF2318B87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596067-048F-DD4A-834D-9C123D8ABECB}"/>
              </a:ext>
            </a:extLst>
          </p:cNvPr>
          <p:cNvSpPr>
            <a:spLocks noGrp="1"/>
          </p:cNvSpPr>
          <p:nvPr>
            <p:ph type="sldNum" sz="quarter" idx="12"/>
          </p:nvPr>
        </p:nvSpPr>
        <p:spPr/>
        <p:txBody>
          <a:bodyPr/>
          <a:lstStyle/>
          <a:p>
            <a:fld id="{A147D4E0-0D7D-AB4F-9C01-C5445E0ABE09}" type="slidenum">
              <a:rPr lang="en-US" smtClean="0"/>
              <a:t>‹#›</a:t>
            </a:fld>
            <a:endParaRPr lang="en-US"/>
          </a:p>
        </p:txBody>
      </p:sp>
    </p:spTree>
    <p:extLst>
      <p:ext uri="{BB962C8B-B14F-4D97-AF65-F5344CB8AC3E}">
        <p14:creationId xmlns:p14="http://schemas.microsoft.com/office/powerpoint/2010/main" val="3296466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812B4-6EF2-524C-BF16-A4CF05F27E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ECFF61-F1A3-394C-9EE8-C3CCEF5BEB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C7B939-F485-D746-A034-1C6C266AB3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896AF9-506D-6B41-B813-DDB0E3CAF176}"/>
              </a:ext>
            </a:extLst>
          </p:cNvPr>
          <p:cNvSpPr>
            <a:spLocks noGrp="1"/>
          </p:cNvSpPr>
          <p:nvPr>
            <p:ph type="dt" sz="half" idx="10"/>
          </p:nvPr>
        </p:nvSpPr>
        <p:spPr/>
        <p:txBody>
          <a:bodyPr/>
          <a:lstStyle/>
          <a:p>
            <a:fld id="{9827ABE0-BF16-8D41-9210-9B465BDE295C}" type="datetimeFigureOut">
              <a:rPr lang="en-US" smtClean="0"/>
              <a:t>8/18/22</a:t>
            </a:fld>
            <a:endParaRPr lang="en-US"/>
          </a:p>
        </p:txBody>
      </p:sp>
      <p:sp>
        <p:nvSpPr>
          <p:cNvPr id="6" name="Footer Placeholder 5">
            <a:extLst>
              <a:ext uri="{FF2B5EF4-FFF2-40B4-BE49-F238E27FC236}">
                <a16:creationId xmlns:a16="http://schemas.microsoft.com/office/drawing/2014/main" id="{EA56803B-AB25-5340-8613-6084B71155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878F3E-BE7E-F141-8AC4-9A62BAF7B370}"/>
              </a:ext>
            </a:extLst>
          </p:cNvPr>
          <p:cNvSpPr>
            <a:spLocks noGrp="1"/>
          </p:cNvSpPr>
          <p:nvPr>
            <p:ph type="sldNum" sz="quarter" idx="12"/>
          </p:nvPr>
        </p:nvSpPr>
        <p:spPr/>
        <p:txBody>
          <a:bodyPr/>
          <a:lstStyle/>
          <a:p>
            <a:fld id="{A147D4E0-0D7D-AB4F-9C01-C5445E0ABE09}" type="slidenum">
              <a:rPr lang="en-US" smtClean="0"/>
              <a:t>‹#›</a:t>
            </a:fld>
            <a:endParaRPr lang="en-US"/>
          </a:p>
        </p:txBody>
      </p:sp>
    </p:spTree>
    <p:extLst>
      <p:ext uri="{BB962C8B-B14F-4D97-AF65-F5344CB8AC3E}">
        <p14:creationId xmlns:p14="http://schemas.microsoft.com/office/powerpoint/2010/main" val="2909596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58FC47-31FA-3F44-853C-BD7953858B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B8E9CE-26E3-7A4F-8B6B-80993BED37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BD11D8-2FD6-3442-A1CE-60BFD29554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27ABE0-BF16-8D41-9210-9B465BDE295C}" type="datetimeFigureOut">
              <a:rPr lang="en-US" smtClean="0"/>
              <a:t>8/18/22</a:t>
            </a:fld>
            <a:endParaRPr lang="en-US"/>
          </a:p>
        </p:txBody>
      </p:sp>
      <p:sp>
        <p:nvSpPr>
          <p:cNvPr id="5" name="Footer Placeholder 4">
            <a:extLst>
              <a:ext uri="{FF2B5EF4-FFF2-40B4-BE49-F238E27FC236}">
                <a16:creationId xmlns:a16="http://schemas.microsoft.com/office/drawing/2014/main" id="{08831FE7-D158-3D4E-A798-572E00D70D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61F5A7-E195-E042-8135-EF154C1C0D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47D4E0-0D7D-AB4F-9C01-C5445E0ABE09}" type="slidenum">
              <a:rPr lang="en-US" smtClean="0"/>
              <a:t>‹#›</a:t>
            </a:fld>
            <a:endParaRPr lang="en-US"/>
          </a:p>
        </p:txBody>
      </p:sp>
    </p:spTree>
    <p:extLst>
      <p:ext uri="{BB962C8B-B14F-4D97-AF65-F5344CB8AC3E}">
        <p14:creationId xmlns:p14="http://schemas.microsoft.com/office/powerpoint/2010/main" val="3954538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4.xml"/><Relationship Id="rId5" Type="http://schemas.microsoft.com/office/2007/relationships/hdphoto" Target="../media/hdphoto2.wdp"/><Relationship Id="rId4" Type="http://schemas.openxmlformats.org/officeDocument/2006/relationships/hyperlink" Target="http://www.flickr.com/photos/winning-information/2325865367/"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cowboysports.org/boosters" TargetMode="External"/><Relationship Id="rId1" Type="http://schemas.openxmlformats.org/officeDocument/2006/relationships/slideLayout" Target="../slideLayouts/slideLayout2.xml"/><Relationship Id="rId4" Type="http://schemas.openxmlformats.org/officeDocument/2006/relationships/hyperlink" Target="https://overwatch.gamepedia.com/WIP"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File:Hello_my_name_is_sticker.svg"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hyperlink" Target="http://thelearnersway.net/ideas/2016/10/23/questions-at-the-heart-of-learning"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snipub.com/contact-us/"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mailto:sherryflash@gmail.com" TargetMode="External"/><Relationship Id="rId2" Type="http://schemas.openxmlformats.org/officeDocument/2006/relationships/hyperlink" Target="mailto:christb2@gcsnc.com" TargetMode="External"/><Relationship Id="rId1" Type="http://schemas.openxmlformats.org/officeDocument/2006/relationships/slideLayout" Target="../slideLayouts/slideLayout4.xml"/><Relationship Id="rId6" Type="http://schemas.openxmlformats.org/officeDocument/2006/relationships/hyperlink" Target="mailto:elaineswift@mindspring.com" TargetMode="External"/><Relationship Id="rId5" Type="http://schemas.openxmlformats.org/officeDocument/2006/relationships/hyperlink" Target="mailto:erickabesthunt@triad.rr.com" TargetMode="External"/><Relationship Id="rId4" Type="http://schemas.openxmlformats.org/officeDocument/2006/relationships/hyperlink" Target="mailto:ecugirl@triad.rr.co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publicdomainpictures.net/en/view-image.php?image=197998&amp;picture=need-you" TargetMode="External"/><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www.sooverthis.com/i-really-need-an-easy-button/" TargetMode="External"/><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3F22E7-5CE1-D047-AA24-1E29863CE7D2}"/>
              </a:ext>
            </a:extLst>
          </p:cNvPr>
          <p:cNvSpPr>
            <a:spLocks noGrp="1"/>
          </p:cNvSpPr>
          <p:nvPr>
            <p:ph type="ctrTitle"/>
          </p:nvPr>
        </p:nvSpPr>
        <p:spPr>
          <a:xfrm>
            <a:off x="5232400" y="1367673"/>
            <a:ext cx="6124575" cy="2665509"/>
          </a:xfrm>
        </p:spPr>
        <p:txBody>
          <a:bodyPr>
            <a:normAutofit/>
          </a:bodyPr>
          <a:lstStyle/>
          <a:p>
            <a:pPr algn="r"/>
            <a:r>
              <a:rPr lang="en-US" sz="6100">
                <a:solidFill>
                  <a:schemeClr val="bg1"/>
                </a:solidFill>
              </a:rPr>
              <a:t>Presidents and Treasurers Meeting</a:t>
            </a:r>
          </a:p>
        </p:txBody>
      </p:sp>
      <p:sp>
        <p:nvSpPr>
          <p:cNvPr id="3" name="Subtitle 2">
            <a:extLst>
              <a:ext uri="{FF2B5EF4-FFF2-40B4-BE49-F238E27FC236}">
                <a16:creationId xmlns:a16="http://schemas.microsoft.com/office/drawing/2014/main" id="{AD65AD6D-5FBB-144D-BE6C-6789F5B23B73}"/>
              </a:ext>
            </a:extLst>
          </p:cNvPr>
          <p:cNvSpPr>
            <a:spLocks noGrp="1"/>
          </p:cNvSpPr>
          <p:nvPr>
            <p:ph type="subTitle" idx="1"/>
          </p:nvPr>
        </p:nvSpPr>
        <p:spPr>
          <a:xfrm>
            <a:off x="5228702" y="4414180"/>
            <a:ext cx="6128274" cy="884538"/>
          </a:xfrm>
        </p:spPr>
        <p:txBody>
          <a:bodyPr>
            <a:normAutofit/>
          </a:bodyPr>
          <a:lstStyle/>
          <a:p>
            <a:pPr algn="r"/>
            <a:r>
              <a:rPr lang="en-US" dirty="0">
                <a:solidFill>
                  <a:schemeClr val="bg1"/>
                </a:solidFill>
              </a:rPr>
              <a:t>August 2022</a:t>
            </a:r>
          </a:p>
        </p:txBody>
      </p:sp>
      <p:grpSp>
        <p:nvGrpSpPr>
          <p:cNvPr id="28" name="Group 27">
            <a:extLst>
              <a:ext uri="{FF2B5EF4-FFF2-40B4-BE49-F238E27FC236}">
                <a16:creationId xmlns:a16="http://schemas.microsoft.com/office/drawing/2014/main" id="{0DBA5192-D1D6-4385-9B20-7991E99218E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29" name="Group 28">
              <a:extLst>
                <a:ext uri="{FF2B5EF4-FFF2-40B4-BE49-F238E27FC236}">
                  <a16:creationId xmlns:a16="http://schemas.microsoft.com/office/drawing/2014/main" id="{49CFA8C3-E4AC-4EF8-8986-83C92DBF583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37" name="Freeform: Shape 36">
                <a:extLst>
                  <a:ext uri="{FF2B5EF4-FFF2-40B4-BE49-F238E27FC236}">
                    <a16:creationId xmlns:a16="http://schemas.microsoft.com/office/drawing/2014/main" id="{C939349E-97F2-4F20-99B2-B5BABDD5E5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6DF4F205-369D-432D-BE06-61DCFE9AB0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30" name="Group 29">
              <a:extLst>
                <a:ext uri="{FF2B5EF4-FFF2-40B4-BE49-F238E27FC236}">
                  <a16:creationId xmlns:a16="http://schemas.microsoft.com/office/drawing/2014/main" id="{1658D615-89F8-4EE3-A5C2-8B57E48744C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31" name="Group 30">
                <a:extLst>
                  <a:ext uri="{FF2B5EF4-FFF2-40B4-BE49-F238E27FC236}">
                    <a16:creationId xmlns:a16="http://schemas.microsoft.com/office/drawing/2014/main" id="{4529F45F-9E0D-4469-B6FE-BFA23DC316E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35" name="Freeform: Shape 34">
                  <a:extLst>
                    <a:ext uri="{FF2B5EF4-FFF2-40B4-BE49-F238E27FC236}">
                      <a16:creationId xmlns:a16="http://schemas.microsoft.com/office/drawing/2014/main" id="{4D258C8B-77B4-43BA-8B2F-AB7C96C399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35">
                  <a:extLst>
                    <a:ext uri="{FF2B5EF4-FFF2-40B4-BE49-F238E27FC236}">
                      <a16:creationId xmlns:a16="http://schemas.microsoft.com/office/drawing/2014/main" id="{867E9E24-BE8C-47FF-BCF1-3E4BDF64DE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2" name="Group 31">
                <a:extLst>
                  <a:ext uri="{FF2B5EF4-FFF2-40B4-BE49-F238E27FC236}">
                    <a16:creationId xmlns:a16="http://schemas.microsoft.com/office/drawing/2014/main" id="{BDD9DC28-AE74-45F4-8F16-49C6A59604F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33" name="Freeform: Shape 32">
                  <a:extLst>
                    <a:ext uri="{FF2B5EF4-FFF2-40B4-BE49-F238E27FC236}">
                      <a16:creationId xmlns:a16="http://schemas.microsoft.com/office/drawing/2014/main" id="{6DDBBC55-F5AB-4776-B58D-648EECAB54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Shape 33">
                  <a:extLst>
                    <a:ext uri="{FF2B5EF4-FFF2-40B4-BE49-F238E27FC236}">
                      <a16:creationId xmlns:a16="http://schemas.microsoft.com/office/drawing/2014/main" id="{30F7ABFF-600B-4509-83F7-177A4FE3D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grpSp>
      <p:pic>
        <p:nvPicPr>
          <p:cNvPr id="5" name="Picture 4" descr="Logo&#10;&#10;Description automatically generated">
            <a:extLst>
              <a:ext uri="{FF2B5EF4-FFF2-40B4-BE49-F238E27FC236}">
                <a16:creationId xmlns:a16="http://schemas.microsoft.com/office/drawing/2014/main" id="{79C762DB-9737-A842-B655-31C90A628289}"/>
              </a:ext>
            </a:extLst>
          </p:cNvPr>
          <p:cNvPicPr>
            <a:picLocks noChangeAspect="1"/>
          </p:cNvPicPr>
          <p:nvPr/>
        </p:nvPicPr>
        <p:blipFill>
          <a:blip r:embed="rId3"/>
          <a:stretch>
            <a:fillRect/>
          </a:stretch>
        </p:blipFill>
        <p:spPr>
          <a:xfrm>
            <a:off x="835024" y="2387175"/>
            <a:ext cx="2663825" cy="2663825"/>
          </a:xfrm>
          <a:prstGeom prst="rect">
            <a:avLst/>
          </a:prstGeom>
        </p:spPr>
      </p:pic>
    </p:spTree>
    <p:extLst>
      <p:ext uri="{BB962C8B-B14F-4D97-AF65-F5344CB8AC3E}">
        <p14:creationId xmlns:p14="http://schemas.microsoft.com/office/powerpoint/2010/main" val="1575396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7FB53-A112-1C05-6F74-5C4A3C0B8346}"/>
              </a:ext>
            </a:extLst>
          </p:cNvPr>
          <p:cNvSpPr>
            <a:spLocks noGrp="1"/>
          </p:cNvSpPr>
          <p:nvPr>
            <p:ph type="title"/>
          </p:nvPr>
        </p:nvSpPr>
        <p:spPr/>
        <p:txBody>
          <a:bodyPr/>
          <a:lstStyle/>
          <a:p>
            <a:r>
              <a:rPr lang="en-US" dirty="0"/>
              <a:t>Fundraising for your team</a:t>
            </a:r>
          </a:p>
        </p:txBody>
      </p:sp>
      <p:sp>
        <p:nvSpPr>
          <p:cNvPr id="4" name="Content Placeholder 3">
            <a:extLst>
              <a:ext uri="{FF2B5EF4-FFF2-40B4-BE49-F238E27FC236}">
                <a16:creationId xmlns:a16="http://schemas.microsoft.com/office/drawing/2014/main" id="{CB85BCFC-1C3A-0F49-C9EC-EBE6656BFE96}"/>
              </a:ext>
            </a:extLst>
          </p:cNvPr>
          <p:cNvSpPr>
            <a:spLocks noGrp="1"/>
          </p:cNvSpPr>
          <p:nvPr>
            <p:ph sz="half" idx="2"/>
          </p:nvPr>
        </p:nvSpPr>
        <p:spPr>
          <a:xfrm>
            <a:off x="558801" y="1825625"/>
            <a:ext cx="8348132" cy="4351338"/>
          </a:xfrm>
        </p:spPr>
        <p:txBody>
          <a:bodyPr>
            <a:normAutofit fontScale="85000" lnSpcReduction="10000"/>
          </a:bodyPr>
          <a:lstStyle/>
          <a:p>
            <a:r>
              <a:rPr lang="en-US" dirty="0"/>
              <a:t>Take advantage of Main Booster sponsored fundraisers (Golf tournament, Reverse Raffle, Silent Auction, Sports Passes)</a:t>
            </a:r>
          </a:p>
          <a:p>
            <a:r>
              <a:rPr lang="en-US" dirty="0"/>
              <a:t>Sell Advertisements/sponsorships</a:t>
            </a:r>
          </a:p>
          <a:p>
            <a:r>
              <a:rPr lang="en-US" dirty="0"/>
              <a:t>Plan with your coach when fundraisers will take place</a:t>
            </a:r>
          </a:p>
          <a:p>
            <a:r>
              <a:rPr lang="en-US" dirty="0"/>
              <a:t>Team fundraiser blackout periods (tentative)</a:t>
            </a:r>
          </a:p>
          <a:p>
            <a:pPr lvl="1"/>
            <a:r>
              <a:rPr lang="en-US" dirty="0"/>
              <a:t>10/11/22 – 11/10/22</a:t>
            </a:r>
          </a:p>
          <a:p>
            <a:pPr lvl="1"/>
            <a:r>
              <a:rPr lang="en-US" dirty="0"/>
              <a:t>2/25/22 – 3/24/22</a:t>
            </a:r>
          </a:p>
          <a:p>
            <a:r>
              <a:rPr lang="en-US" dirty="0"/>
              <a:t>Notify the Main Booster Treasurer to put on Pacer Calendar </a:t>
            </a:r>
          </a:p>
          <a:p>
            <a:r>
              <a:rPr lang="en-US" dirty="0"/>
              <a:t>Verify it doesn’t overlap with another team’s fundraiser (i.e. same time, same product)</a:t>
            </a:r>
          </a:p>
          <a:p>
            <a:r>
              <a:rPr lang="en-US" dirty="0"/>
              <a:t>Notify AD and Main Booster Secretary for marketing help</a:t>
            </a:r>
          </a:p>
        </p:txBody>
      </p:sp>
      <p:pic>
        <p:nvPicPr>
          <p:cNvPr id="12" name="Picture 11" descr="A picture containing text, envelope, stationary, businesscard&#10;&#10;Description automatically generated">
            <a:extLst>
              <a:ext uri="{FF2B5EF4-FFF2-40B4-BE49-F238E27FC236}">
                <a16:creationId xmlns:a16="http://schemas.microsoft.com/office/drawing/2014/main" id="{672122D2-F8FF-D0DE-426F-163DFBAD7CAE}"/>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837473B0-CC2E-450A-ABE3-18F120FF3D39}">
                <a1611:picAttrSrcUrl xmlns:a1611="http://schemas.microsoft.com/office/drawing/2016/11/main" r:id="rId4"/>
              </a:ext>
            </a:extLst>
          </a:blip>
          <a:stretch>
            <a:fillRect/>
          </a:stretch>
        </p:blipFill>
        <p:spPr>
          <a:xfrm>
            <a:off x="7651750" y="-76993"/>
            <a:ext cx="5270500" cy="3670300"/>
          </a:xfrm>
          <a:prstGeom prst="rect">
            <a:avLst/>
          </a:prstGeom>
        </p:spPr>
      </p:pic>
      <p:sp>
        <p:nvSpPr>
          <p:cNvPr id="10" name="TextBox 9">
            <a:extLst>
              <a:ext uri="{FF2B5EF4-FFF2-40B4-BE49-F238E27FC236}">
                <a16:creationId xmlns:a16="http://schemas.microsoft.com/office/drawing/2014/main" id="{2FFA3475-6A27-68BB-EB20-9045C1F1C778}"/>
              </a:ext>
            </a:extLst>
          </p:cNvPr>
          <p:cNvSpPr txBox="1"/>
          <p:nvPr/>
        </p:nvSpPr>
        <p:spPr>
          <a:xfrm>
            <a:off x="9364132" y="876489"/>
            <a:ext cx="2252133" cy="1569660"/>
          </a:xfrm>
          <a:prstGeom prst="rect">
            <a:avLst/>
          </a:prstGeom>
          <a:noFill/>
        </p:spPr>
        <p:txBody>
          <a:bodyPr wrap="square" rtlCol="0">
            <a:spAutoFit/>
          </a:bodyPr>
          <a:lstStyle/>
          <a:p>
            <a:r>
              <a:rPr lang="en-US" sz="2400" dirty="0"/>
              <a:t>Need ideas? Check out our fundraiser contact list!</a:t>
            </a:r>
          </a:p>
        </p:txBody>
      </p:sp>
      <p:pic>
        <p:nvPicPr>
          <p:cNvPr id="14" name="Picture 13" descr="A picture containing text, envelope, stationary, businesscard&#10;&#10;Description automatically generated">
            <a:extLst>
              <a:ext uri="{FF2B5EF4-FFF2-40B4-BE49-F238E27FC236}">
                <a16:creationId xmlns:a16="http://schemas.microsoft.com/office/drawing/2014/main" id="{AA42DF92-3B8B-A749-42A7-6EA5272CEF62}"/>
              </a:ext>
            </a:extLst>
          </p:cNvPr>
          <p:cNvPicPr>
            <a:picLocks noChangeAspect="1"/>
          </p:cNvPicPr>
          <p:nvPr/>
        </p:nvPicPr>
        <p:blipFill>
          <a:blip r:embed="rId2">
            <a:extLst>
              <a:ext uri="{BEBA8EAE-BF5A-486C-A8C5-ECC9F3942E4B}">
                <a14:imgProps xmlns:a14="http://schemas.microsoft.com/office/drawing/2010/main">
                  <a14:imgLayer r:embed="rId5">
                    <a14:imgEffect>
                      <a14:backgroundRemoval t="10000" b="90000" l="10000" r="90000"/>
                    </a14:imgEffect>
                  </a14:imgLayer>
                </a14:imgProps>
              </a:ext>
              <a:ext uri="{837473B0-CC2E-450A-ABE3-18F120FF3D39}">
                <a1611:picAttrSrcUrl xmlns:a1611="http://schemas.microsoft.com/office/drawing/2016/11/main" r:id="rId4"/>
              </a:ext>
            </a:extLst>
          </a:blip>
          <a:stretch>
            <a:fillRect/>
          </a:stretch>
        </p:blipFill>
        <p:spPr>
          <a:xfrm>
            <a:off x="7804150" y="3049985"/>
            <a:ext cx="5270500" cy="3670300"/>
          </a:xfrm>
          <a:prstGeom prst="rect">
            <a:avLst/>
          </a:prstGeom>
        </p:spPr>
      </p:pic>
      <p:sp>
        <p:nvSpPr>
          <p:cNvPr id="15" name="TextBox 14">
            <a:extLst>
              <a:ext uri="{FF2B5EF4-FFF2-40B4-BE49-F238E27FC236}">
                <a16:creationId xmlns:a16="http://schemas.microsoft.com/office/drawing/2014/main" id="{579CAD12-6545-56C7-921E-0A6777370042}"/>
              </a:ext>
            </a:extLst>
          </p:cNvPr>
          <p:cNvSpPr txBox="1"/>
          <p:nvPr/>
        </p:nvSpPr>
        <p:spPr>
          <a:xfrm>
            <a:off x="9516532" y="4003467"/>
            <a:ext cx="2252133" cy="1938992"/>
          </a:xfrm>
          <a:prstGeom prst="rect">
            <a:avLst/>
          </a:prstGeom>
          <a:noFill/>
        </p:spPr>
        <p:txBody>
          <a:bodyPr wrap="square" rtlCol="0">
            <a:spAutoFit/>
          </a:bodyPr>
          <a:lstStyle/>
          <a:p>
            <a:r>
              <a:rPr lang="en-US" sz="2400" dirty="0"/>
              <a:t>Contact main boosters or AD for the sponsorship package!</a:t>
            </a:r>
          </a:p>
        </p:txBody>
      </p:sp>
    </p:spTree>
    <p:extLst>
      <p:ext uri="{BB962C8B-B14F-4D97-AF65-F5344CB8AC3E}">
        <p14:creationId xmlns:p14="http://schemas.microsoft.com/office/powerpoint/2010/main" val="1630203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A5B1E-6D0C-A6CF-E56D-A000E52CA9C4}"/>
              </a:ext>
            </a:extLst>
          </p:cNvPr>
          <p:cNvSpPr>
            <a:spLocks noGrp="1"/>
          </p:cNvSpPr>
          <p:nvPr>
            <p:ph type="title"/>
          </p:nvPr>
        </p:nvSpPr>
        <p:spPr/>
        <p:txBody>
          <a:bodyPr/>
          <a:lstStyle/>
          <a:p>
            <a:r>
              <a:rPr lang="en-US" dirty="0"/>
              <a:t>Main Booster Meeting Schedule</a:t>
            </a:r>
          </a:p>
        </p:txBody>
      </p:sp>
      <p:sp>
        <p:nvSpPr>
          <p:cNvPr id="3" name="Content Placeholder 2">
            <a:extLst>
              <a:ext uri="{FF2B5EF4-FFF2-40B4-BE49-F238E27FC236}">
                <a16:creationId xmlns:a16="http://schemas.microsoft.com/office/drawing/2014/main" id="{092B9F37-3536-5F46-A0DD-B46E424992D0}"/>
              </a:ext>
            </a:extLst>
          </p:cNvPr>
          <p:cNvSpPr>
            <a:spLocks noGrp="1"/>
          </p:cNvSpPr>
          <p:nvPr>
            <p:ph sz="half" idx="1"/>
          </p:nvPr>
        </p:nvSpPr>
        <p:spPr>
          <a:xfrm>
            <a:off x="838200" y="1524000"/>
            <a:ext cx="5816600" cy="1083733"/>
          </a:xfrm>
        </p:spPr>
        <p:txBody>
          <a:bodyPr>
            <a:normAutofit/>
          </a:bodyPr>
          <a:lstStyle/>
          <a:p>
            <a:pPr marL="0" indent="0">
              <a:buNone/>
            </a:pPr>
            <a:r>
              <a:rPr lang="en-US" dirty="0"/>
              <a:t>All meetings in SW Media Center @7pm, unless noted: </a:t>
            </a:r>
          </a:p>
        </p:txBody>
      </p:sp>
      <p:sp>
        <p:nvSpPr>
          <p:cNvPr id="5" name="TextBox 4">
            <a:extLst>
              <a:ext uri="{FF2B5EF4-FFF2-40B4-BE49-F238E27FC236}">
                <a16:creationId xmlns:a16="http://schemas.microsoft.com/office/drawing/2014/main" id="{A08DF2E2-C108-EFAA-6BCE-E21F51A8F104}"/>
              </a:ext>
            </a:extLst>
          </p:cNvPr>
          <p:cNvSpPr txBox="1"/>
          <p:nvPr/>
        </p:nvSpPr>
        <p:spPr>
          <a:xfrm>
            <a:off x="838200" y="2468939"/>
            <a:ext cx="5621867" cy="3108543"/>
          </a:xfrm>
          <a:prstGeom prst="rect">
            <a:avLst/>
          </a:prstGeom>
          <a:noFill/>
        </p:spPr>
        <p:txBody>
          <a:bodyPr wrap="square" numCol="2" rtlCol="0">
            <a:spAutoFit/>
          </a:bodyPr>
          <a:lstStyle/>
          <a:p>
            <a:pPr marL="342900" indent="-342900">
              <a:buFont typeface="Arial" panose="020B0604020202020204" pitchFamily="34" charset="0"/>
              <a:buChar char="•"/>
            </a:pPr>
            <a:r>
              <a:rPr lang="en-US" sz="2800" dirty="0"/>
              <a:t>August 8</a:t>
            </a:r>
          </a:p>
          <a:p>
            <a:pPr marL="342900" indent="-342900">
              <a:buFont typeface="Arial" panose="020B0604020202020204" pitchFamily="34" charset="0"/>
              <a:buChar char="•"/>
            </a:pPr>
            <a:r>
              <a:rPr lang="en-US" sz="2800" dirty="0"/>
              <a:t>September 12</a:t>
            </a:r>
          </a:p>
          <a:p>
            <a:pPr marL="342900" indent="-342900">
              <a:buFont typeface="Arial" panose="020B0604020202020204" pitchFamily="34" charset="0"/>
              <a:buChar char="•"/>
            </a:pPr>
            <a:r>
              <a:rPr lang="en-US" sz="2800" dirty="0"/>
              <a:t>October 10</a:t>
            </a:r>
          </a:p>
          <a:p>
            <a:pPr marL="342900" indent="-342900">
              <a:buFont typeface="Arial" panose="020B0604020202020204" pitchFamily="34" charset="0"/>
              <a:buChar char="•"/>
            </a:pPr>
            <a:r>
              <a:rPr lang="en-US" sz="2800" dirty="0"/>
              <a:t>November 14</a:t>
            </a:r>
          </a:p>
          <a:p>
            <a:pPr marL="342900" indent="-342900">
              <a:buFont typeface="Arial" panose="020B0604020202020204" pitchFamily="34" charset="0"/>
              <a:buChar char="•"/>
            </a:pPr>
            <a:r>
              <a:rPr lang="en-US" sz="2800" dirty="0"/>
              <a:t>December 12</a:t>
            </a:r>
          </a:p>
          <a:p>
            <a:pPr marL="342900" indent="-342900">
              <a:buFont typeface="Arial" panose="020B0604020202020204" pitchFamily="34" charset="0"/>
              <a:buChar char="•"/>
            </a:pPr>
            <a:r>
              <a:rPr lang="en-US" sz="2800" dirty="0"/>
              <a:t>January 9</a:t>
            </a:r>
          </a:p>
          <a:p>
            <a:pPr marL="342900" indent="-342900">
              <a:buFont typeface="Arial" panose="020B0604020202020204" pitchFamily="34" charset="0"/>
              <a:buChar char="•"/>
            </a:pPr>
            <a:r>
              <a:rPr lang="en-US" sz="2800" dirty="0"/>
              <a:t>February 13</a:t>
            </a:r>
          </a:p>
          <a:p>
            <a:pPr marL="342900" indent="-342900">
              <a:buFont typeface="Arial" panose="020B0604020202020204" pitchFamily="34" charset="0"/>
              <a:buChar char="•"/>
            </a:pPr>
            <a:r>
              <a:rPr lang="en-US" sz="2800" dirty="0"/>
              <a:t>March 13</a:t>
            </a:r>
          </a:p>
          <a:p>
            <a:pPr marL="342900" indent="-342900">
              <a:buFont typeface="Arial" panose="020B0604020202020204" pitchFamily="34" charset="0"/>
              <a:buChar char="•"/>
            </a:pPr>
            <a:r>
              <a:rPr lang="en-US" sz="2800" dirty="0"/>
              <a:t>April 10</a:t>
            </a:r>
          </a:p>
          <a:p>
            <a:pPr marL="342900" indent="-342900">
              <a:buFont typeface="Arial" panose="020B0604020202020204" pitchFamily="34" charset="0"/>
              <a:buChar char="•"/>
            </a:pPr>
            <a:r>
              <a:rPr lang="en-US" sz="2800" dirty="0"/>
              <a:t>May 8</a:t>
            </a:r>
          </a:p>
          <a:p>
            <a:pPr marL="342900" indent="-342900">
              <a:buFont typeface="Arial" panose="020B0604020202020204" pitchFamily="34" charset="0"/>
              <a:buChar char="•"/>
            </a:pPr>
            <a:r>
              <a:rPr lang="en-US" sz="2800" dirty="0"/>
              <a:t>June 12</a:t>
            </a:r>
          </a:p>
        </p:txBody>
      </p:sp>
      <p:sp>
        <p:nvSpPr>
          <p:cNvPr id="6" name="Explosion 2 5">
            <a:extLst>
              <a:ext uri="{FF2B5EF4-FFF2-40B4-BE49-F238E27FC236}">
                <a16:creationId xmlns:a16="http://schemas.microsoft.com/office/drawing/2014/main" id="{A20E6130-4918-59BF-DA25-477652746BF0}"/>
              </a:ext>
            </a:extLst>
          </p:cNvPr>
          <p:cNvSpPr/>
          <p:nvPr/>
        </p:nvSpPr>
        <p:spPr>
          <a:xfrm>
            <a:off x="5063068" y="1066798"/>
            <a:ext cx="6959600" cy="5401733"/>
          </a:xfrm>
          <a:prstGeom prst="irregularSeal2">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CAD5D4FC-38C7-7151-819E-8B83EBB36205}"/>
              </a:ext>
            </a:extLst>
          </p:cNvPr>
          <p:cNvSpPr txBox="1"/>
          <p:nvPr/>
        </p:nvSpPr>
        <p:spPr>
          <a:xfrm>
            <a:off x="4834584" y="2686839"/>
            <a:ext cx="7306617" cy="1200329"/>
          </a:xfrm>
          <a:prstGeom prst="rect">
            <a:avLst/>
          </a:prstGeom>
          <a:noFill/>
        </p:spPr>
        <p:txBody>
          <a:bodyPr wrap="none" rtlCol="0">
            <a:noAutofit/>
          </a:bodyPr>
          <a:lstStyle/>
          <a:p>
            <a:pPr algn="ctr"/>
            <a:r>
              <a:rPr lang="en-US" sz="3200" b="1" dirty="0">
                <a:solidFill>
                  <a:schemeClr val="bg1"/>
                </a:solidFill>
              </a:rPr>
              <a:t>NEW THIS YEAR! </a:t>
            </a:r>
          </a:p>
          <a:p>
            <a:pPr algn="ctr"/>
            <a:r>
              <a:rPr lang="en-US" sz="2400" dirty="0"/>
              <a:t>Booster Working Sessions </a:t>
            </a:r>
          </a:p>
          <a:p>
            <a:pPr algn="ctr"/>
            <a:r>
              <a:rPr lang="en-US" sz="2400" dirty="0"/>
              <a:t>and Office Hours </a:t>
            </a:r>
          </a:p>
          <a:p>
            <a:pPr algn="ctr"/>
            <a:r>
              <a:rPr lang="en-US" sz="2400" dirty="0"/>
              <a:t>Tentative Dates: </a:t>
            </a:r>
          </a:p>
          <a:p>
            <a:pPr marL="2809875" lvl="6" indent="-304800">
              <a:buFont typeface="Arial" panose="020B0604020202020204" pitchFamily="34" charset="0"/>
              <a:buChar char="•"/>
            </a:pPr>
            <a:r>
              <a:rPr lang="en-US" dirty="0"/>
              <a:t>September 1</a:t>
            </a:r>
          </a:p>
          <a:p>
            <a:pPr marL="2809875" lvl="6" indent="-304800">
              <a:buFont typeface="Arial" panose="020B0604020202020204" pitchFamily="34" charset="0"/>
              <a:buChar char="•"/>
            </a:pPr>
            <a:r>
              <a:rPr lang="en-US" dirty="0"/>
              <a:t>October 3</a:t>
            </a:r>
          </a:p>
          <a:p>
            <a:pPr marL="2809875" lvl="6" indent="-304800">
              <a:buFont typeface="Arial" panose="020B0604020202020204" pitchFamily="34" charset="0"/>
              <a:buChar char="•"/>
            </a:pPr>
            <a:r>
              <a:rPr lang="en-US" dirty="0"/>
              <a:t>November 2</a:t>
            </a:r>
          </a:p>
        </p:txBody>
      </p:sp>
    </p:spTree>
    <p:extLst>
      <p:ext uri="{BB962C8B-B14F-4D97-AF65-F5344CB8AC3E}">
        <p14:creationId xmlns:p14="http://schemas.microsoft.com/office/powerpoint/2010/main" val="696068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2C7B9-E32C-3F55-FA81-9A5889C022FA}"/>
              </a:ext>
            </a:extLst>
          </p:cNvPr>
          <p:cNvSpPr>
            <a:spLocks noGrp="1"/>
          </p:cNvSpPr>
          <p:nvPr>
            <p:ph type="title"/>
          </p:nvPr>
        </p:nvSpPr>
        <p:spPr/>
        <p:txBody>
          <a:bodyPr/>
          <a:lstStyle/>
          <a:p>
            <a:r>
              <a:rPr lang="en-US" dirty="0"/>
              <a:t>Booster Documents</a:t>
            </a:r>
          </a:p>
        </p:txBody>
      </p:sp>
      <p:sp>
        <p:nvSpPr>
          <p:cNvPr id="5" name="Content Placeholder 4">
            <a:extLst>
              <a:ext uri="{FF2B5EF4-FFF2-40B4-BE49-F238E27FC236}">
                <a16:creationId xmlns:a16="http://schemas.microsoft.com/office/drawing/2014/main" id="{F0CB3A31-8941-8036-D7DF-35EC7B5D2439}"/>
              </a:ext>
            </a:extLst>
          </p:cNvPr>
          <p:cNvSpPr>
            <a:spLocks noGrp="1"/>
          </p:cNvSpPr>
          <p:nvPr>
            <p:ph idx="1"/>
          </p:nvPr>
        </p:nvSpPr>
        <p:spPr>
          <a:xfrm>
            <a:off x="838200" y="1825625"/>
            <a:ext cx="5477933" cy="4351338"/>
          </a:xfrm>
        </p:spPr>
        <p:txBody>
          <a:bodyPr/>
          <a:lstStyle/>
          <a:p>
            <a:r>
              <a:rPr lang="en-US" dirty="0">
                <a:hlinkClick r:id="rId2"/>
              </a:rPr>
              <a:t>www.cowboysports.org/boosters</a:t>
            </a:r>
            <a:endParaRPr lang="en-US" dirty="0"/>
          </a:p>
          <a:p>
            <a:r>
              <a:rPr lang="en-US" dirty="0"/>
              <a:t>This site is a work in progress! </a:t>
            </a:r>
          </a:p>
          <a:p>
            <a:pPr lvl="1"/>
            <a:r>
              <a:rPr lang="en-US" dirty="0"/>
              <a:t>Files</a:t>
            </a:r>
          </a:p>
          <a:p>
            <a:pPr lvl="1"/>
            <a:r>
              <a:rPr lang="en-US" dirty="0"/>
              <a:t>Links</a:t>
            </a:r>
          </a:p>
          <a:p>
            <a:pPr lvl="1"/>
            <a:r>
              <a:rPr lang="en-US" dirty="0"/>
              <a:t>Membership info</a:t>
            </a:r>
          </a:p>
        </p:txBody>
      </p:sp>
      <p:pic>
        <p:nvPicPr>
          <p:cNvPr id="7" name="Picture 6" descr="Logo&#10;&#10;Description automatically generated">
            <a:extLst>
              <a:ext uri="{FF2B5EF4-FFF2-40B4-BE49-F238E27FC236}">
                <a16:creationId xmlns:a16="http://schemas.microsoft.com/office/drawing/2014/main" id="{41A09CCB-F3E7-21B0-53DE-03AF37EABF69}"/>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686550" y="1540096"/>
            <a:ext cx="4210050" cy="3777807"/>
          </a:xfrm>
          <a:prstGeom prst="rect">
            <a:avLst/>
          </a:prstGeom>
        </p:spPr>
      </p:pic>
    </p:spTree>
    <p:extLst>
      <p:ext uri="{BB962C8B-B14F-4D97-AF65-F5344CB8AC3E}">
        <p14:creationId xmlns:p14="http://schemas.microsoft.com/office/powerpoint/2010/main" val="4242903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2" name="Group 11">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16" name="Freeform: Shape 15">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3" name="Group 12">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14" name="Freeform: Shape 13">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2">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4" name="Title 3">
            <a:extLst>
              <a:ext uri="{FF2B5EF4-FFF2-40B4-BE49-F238E27FC236}">
                <a16:creationId xmlns:a16="http://schemas.microsoft.com/office/drawing/2014/main" id="{0D3BD783-41B1-364D-A1B6-F921514F988B}"/>
              </a:ext>
            </a:extLst>
          </p:cNvPr>
          <p:cNvSpPr>
            <a:spLocks noGrp="1"/>
          </p:cNvSpPr>
          <p:nvPr>
            <p:ph type="title"/>
          </p:nvPr>
        </p:nvSpPr>
        <p:spPr>
          <a:xfrm>
            <a:off x="838199" y="1120676"/>
            <a:ext cx="7021513" cy="2308324"/>
          </a:xfrm>
        </p:spPr>
        <p:txBody>
          <a:bodyPr vert="horz" lIns="91440" tIns="45720" rIns="91440" bIns="45720" rtlCol="0" anchor="b">
            <a:normAutofit/>
          </a:bodyPr>
          <a:lstStyle/>
          <a:p>
            <a:r>
              <a:rPr lang="en-US" sz="7200" kern="1200">
                <a:solidFill>
                  <a:schemeClr val="bg1"/>
                </a:solidFill>
                <a:latin typeface="+mj-lt"/>
                <a:ea typeface="+mj-ea"/>
                <a:cs typeface="+mj-cs"/>
              </a:rPr>
              <a:t>Booster Board Job Summaries </a:t>
            </a:r>
          </a:p>
        </p:txBody>
      </p:sp>
      <p:pic>
        <p:nvPicPr>
          <p:cNvPr id="19" name="Picture 18" descr="Logo&#10;&#10;Description automatically generated">
            <a:extLst>
              <a:ext uri="{FF2B5EF4-FFF2-40B4-BE49-F238E27FC236}">
                <a16:creationId xmlns:a16="http://schemas.microsoft.com/office/drawing/2014/main" id="{4B43C47E-714E-6840-9981-C5CC045E10E3}"/>
              </a:ext>
            </a:extLst>
          </p:cNvPr>
          <p:cNvPicPr>
            <a:picLocks noChangeAspect="1"/>
          </p:cNvPicPr>
          <p:nvPr/>
        </p:nvPicPr>
        <p:blipFill>
          <a:blip r:embed="rId3"/>
          <a:stretch>
            <a:fillRect/>
          </a:stretch>
        </p:blipFill>
        <p:spPr>
          <a:xfrm>
            <a:off x="9027046" y="632186"/>
            <a:ext cx="2663825" cy="2663825"/>
          </a:xfrm>
          <a:prstGeom prst="rect">
            <a:avLst/>
          </a:prstGeom>
        </p:spPr>
      </p:pic>
    </p:spTree>
    <p:extLst>
      <p:ext uri="{BB962C8B-B14F-4D97-AF65-F5344CB8AC3E}">
        <p14:creationId xmlns:p14="http://schemas.microsoft.com/office/powerpoint/2010/main" val="2155701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8723A-97EC-0D46-A289-F6E143EC4756}"/>
              </a:ext>
            </a:extLst>
          </p:cNvPr>
          <p:cNvSpPr>
            <a:spLocks noGrp="1"/>
          </p:cNvSpPr>
          <p:nvPr>
            <p:ph type="title"/>
          </p:nvPr>
        </p:nvSpPr>
        <p:spPr/>
        <p:txBody>
          <a:bodyPr/>
          <a:lstStyle/>
          <a:p>
            <a:r>
              <a:rPr lang="en-US" dirty="0"/>
              <a:t>Team Booster President/VP</a:t>
            </a:r>
          </a:p>
        </p:txBody>
      </p:sp>
      <p:sp>
        <p:nvSpPr>
          <p:cNvPr id="3" name="Content Placeholder 2">
            <a:extLst>
              <a:ext uri="{FF2B5EF4-FFF2-40B4-BE49-F238E27FC236}">
                <a16:creationId xmlns:a16="http://schemas.microsoft.com/office/drawing/2014/main" id="{7356AA3A-FADF-7A45-8A19-7ACBBA492530}"/>
              </a:ext>
            </a:extLst>
          </p:cNvPr>
          <p:cNvSpPr>
            <a:spLocks noGrp="1"/>
          </p:cNvSpPr>
          <p:nvPr>
            <p:ph idx="1"/>
          </p:nvPr>
        </p:nvSpPr>
        <p:spPr>
          <a:xfrm>
            <a:off x="838200" y="1462371"/>
            <a:ext cx="10515600" cy="4351338"/>
          </a:xfrm>
        </p:spPr>
        <p:txBody>
          <a:bodyPr>
            <a:normAutofit fontScale="77500" lnSpcReduction="20000"/>
          </a:bodyPr>
          <a:lstStyle/>
          <a:p>
            <a:pPr lvl="0"/>
            <a:r>
              <a:rPr lang="en-US" dirty="0"/>
              <a:t>Pay membership dues</a:t>
            </a:r>
          </a:p>
          <a:p>
            <a:pPr lvl="0"/>
            <a:r>
              <a:rPr lang="en-US" dirty="0"/>
              <a:t>Prepare an annual report and budget at the end of our season for the following year</a:t>
            </a:r>
          </a:p>
          <a:p>
            <a:pPr lvl="0"/>
            <a:r>
              <a:rPr lang="en-US" dirty="0"/>
              <a:t>Meet with the coach/coaching at least twice per school year</a:t>
            </a:r>
          </a:p>
          <a:p>
            <a:pPr lvl="1"/>
            <a:r>
              <a:rPr lang="en-US" dirty="0"/>
              <a:t>Before the season starts (after players are determined, if necessary) to gain alignment on the goals and understanding of the budgeted expenses and fundraisers</a:t>
            </a:r>
          </a:p>
          <a:p>
            <a:pPr lvl="1"/>
            <a:r>
              <a:rPr lang="en-US" dirty="0"/>
              <a:t>At the end of the season, after the books are closed to go over the budget for the next year and to complete the annual report</a:t>
            </a:r>
          </a:p>
          <a:p>
            <a:pPr lvl="0"/>
            <a:r>
              <a:rPr lang="en-US" dirty="0"/>
              <a:t>Discuss all fund raisers with the main booster board or the Athletic Director</a:t>
            </a:r>
          </a:p>
          <a:p>
            <a:pPr lvl="1"/>
            <a:r>
              <a:rPr lang="en-US" dirty="0"/>
              <a:t>Eliminate redundancy or overlap of timing with other fundraisers</a:t>
            </a:r>
          </a:p>
          <a:p>
            <a:pPr lvl="1"/>
            <a:r>
              <a:rPr lang="en-US" dirty="0"/>
              <a:t>Enter on pacing calendar for assistance with marketing and advertising</a:t>
            </a:r>
          </a:p>
          <a:p>
            <a:pPr lvl="0"/>
            <a:r>
              <a:rPr lang="en-US" dirty="0"/>
              <a:t>Schedule regular team booster meetings, recommended monthly during the active season, and once prior to season, once post season</a:t>
            </a:r>
          </a:p>
          <a:p>
            <a:pPr lvl="0"/>
            <a:r>
              <a:rPr lang="en-US" dirty="0"/>
              <a:t>Attend main booster meetings held monthly, inform team boosters of any pertinent information</a:t>
            </a:r>
          </a:p>
          <a:p>
            <a:pPr marL="0" indent="0">
              <a:buNone/>
            </a:pPr>
            <a:endParaRPr lang="en-US" dirty="0"/>
          </a:p>
        </p:txBody>
      </p:sp>
      <p:sp>
        <p:nvSpPr>
          <p:cNvPr id="4" name="Rounded Rectangle 3">
            <a:extLst>
              <a:ext uri="{FF2B5EF4-FFF2-40B4-BE49-F238E27FC236}">
                <a16:creationId xmlns:a16="http://schemas.microsoft.com/office/drawing/2014/main" id="{B026058D-7AB3-5B41-8FA0-591845DE6615}"/>
              </a:ext>
            </a:extLst>
          </p:cNvPr>
          <p:cNvSpPr/>
          <p:nvPr/>
        </p:nvSpPr>
        <p:spPr>
          <a:xfrm>
            <a:off x="728075" y="5700975"/>
            <a:ext cx="10735849" cy="800033"/>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Additionally, </a:t>
            </a:r>
            <a:r>
              <a:rPr lang="en-US" sz="1600" u="sng" dirty="0"/>
              <a:t>Main Board President/VP</a:t>
            </a:r>
            <a:r>
              <a:rPr lang="en-US" sz="1600" dirty="0"/>
              <a:t>, has oversight of all of the functions of the board and the team clubs to ensure compliance. Responsible to assist the team boards that are struggling and/or make the transition back to the main board easy so that the team funds can continue to be accessed by the Coach</a:t>
            </a:r>
          </a:p>
        </p:txBody>
      </p:sp>
    </p:spTree>
    <p:extLst>
      <p:ext uri="{BB962C8B-B14F-4D97-AF65-F5344CB8AC3E}">
        <p14:creationId xmlns:p14="http://schemas.microsoft.com/office/powerpoint/2010/main" val="521037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8723A-97EC-0D46-A289-F6E143EC4756}"/>
              </a:ext>
            </a:extLst>
          </p:cNvPr>
          <p:cNvSpPr>
            <a:spLocks noGrp="1"/>
          </p:cNvSpPr>
          <p:nvPr>
            <p:ph type="title"/>
          </p:nvPr>
        </p:nvSpPr>
        <p:spPr/>
        <p:txBody>
          <a:bodyPr/>
          <a:lstStyle/>
          <a:p>
            <a:r>
              <a:rPr lang="en-US" dirty="0"/>
              <a:t>Team Booster Treasurer</a:t>
            </a:r>
          </a:p>
        </p:txBody>
      </p:sp>
      <p:sp>
        <p:nvSpPr>
          <p:cNvPr id="3" name="Content Placeholder 2">
            <a:extLst>
              <a:ext uri="{FF2B5EF4-FFF2-40B4-BE49-F238E27FC236}">
                <a16:creationId xmlns:a16="http://schemas.microsoft.com/office/drawing/2014/main" id="{7356AA3A-FADF-7A45-8A19-7ACBBA492530}"/>
              </a:ext>
            </a:extLst>
          </p:cNvPr>
          <p:cNvSpPr>
            <a:spLocks noGrp="1"/>
          </p:cNvSpPr>
          <p:nvPr>
            <p:ph idx="1"/>
          </p:nvPr>
        </p:nvSpPr>
        <p:spPr>
          <a:xfrm>
            <a:off x="838200" y="1462371"/>
            <a:ext cx="10515600" cy="4351338"/>
          </a:xfrm>
        </p:spPr>
        <p:txBody>
          <a:bodyPr>
            <a:normAutofit fontScale="77500" lnSpcReduction="20000"/>
          </a:bodyPr>
          <a:lstStyle/>
          <a:p>
            <a:pPr lvl="0"/>
            <a:r>
              <a:rPr lang="en-US" dirty="0"/>
              <a:t>Pay membership dues</a:t>
            </a:r>
          </a:p>
          <a:p>
            <a:pPr lvl="0"/>
            <a:r>
              <a:rPr lang="en-US" dirty="0"/>
              <a:t>Prepare financials for annual report and budget at the end of the season for the following year</a:t>
            </a:r>
          </a:p>
          <a:p>
            <a:pPr lvl="0"/>
            <a:r>
              <a:rPr lang="en-US" dirty="0"/>
              <a:t>Review financials with comparison to budget and explanations of variances in each team board meeting</a:t>
            </a:r>
          </a:p>
          <a:p>
            <a:pPr lvl="0"/>
            <a:r>
              <a:rPr lang="en-US" dirty="0"/>
              <a:t>Prepare the financial portion of the annual report and budget at the end of our season for the following year, to be approved by the team booster board </a:t>
            </a:r>
          </a:p>
          <a:p>
            <a:pPr lvl="0"/>
            <a:r>
              <a:rPr lang="en-US" dirty="0"/>
              <a:t>Write checks, deposit monies at the bank, and collect and record receipts in an electronic format in QuickBooks</a:t>
            </a:r>
          </a:p>
          <a:p>
            <a:pPr lvl="0"/>
            <a:r>
              <a:rPr lang="en-US" dirty="0"/>
              <a:t>Reconcile the bank account within the time frame set by the main booster treasurer, utilizing guidance provided</a:t>
            </a:r>
          </a:p>
          <a:p>
            <a:pPr lvl="1"/>
            <a:r>
              <a:rPr lang="en-US" dirty="0"/>
              <a:t>Typically, complete by the first Monday of the month to be ready for the main booster meeting</a:t>
            </a:r>
          </a:p>
          <a:p>
            <a:pPr lvl="0"/>
            <a:r>
              <a:rPr lang="en-US" dirty="0"/>
              <a:t>Attend main booster meetings if necessary, and any meetings organized by the main booster treasurer</a:t>
            </a:r>
          </a:p>
          <a:p>
            <a:pPr marL="0" indent="0">
              <a:buNone/>
            </a:pPr>
            <a:endParaRPr lang="en-US" dirty="0"/>
          </a:p>
        </p:txBody>
      </p:sp>
      <p:sp>
        <p:nvSpPr>
          <p:cNvPr id="4" name="Rounded Rectangle 3">
            <a:extLst>
              <a:ext uri="{FF2B5EF4-FFF2-40B4-BE49-F238E27FC236}">
                <a16:creationId xmlns:a16="http://schemas.microsoft.com/office/drawing/2014/main" id="{B026058D-7AB3-5B41-8FA0-591845DE6615}"/>
              </a:ext>
            </a:extLst>
          </p:cNvPr>
          <p:cNvSpPr/>
          <p:nvPr/>
        </p:nvSpPr>
        <p:spPr>
          <a:xfrm>
            <a:off x="728075" y="5700975"/>
            <a:ext cx="10735849" cy="58709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u="sng" dirty="0"/>
              <a:t>Main Board Treasurer</a:t>
            </a:r>
            <a:r>
              <a:rPr lang="en-US" sz="1600" dirty="0"/>
              <a:t> will review team accounts in </a:t>
            </a:r>
            <a:r>
              <a:rPr lang="en-US" sz="1600" dirty="0" err="1"/>
              <a:t>Quickbooks</a:t>
            </a:r>
            <a:r>
              <a:rPr lang="en-US" sz="1600" dirty="0"/>
              <a:t> and support team booster treasurers as necessary</a:t>
            </a:r>
          </a:p>
        </p:txBody>
      </p:sp>
    </p:spTree>
    <p:extLst>
      <p:ext uri="{BB962C8B-B14F-4D97-AF65-F5344CB8AC3E}">
        <p14:creationId xmlns:p14="http://schemas.microsoft.com/office/powerpoint/2010/main" val="3157759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8723A-97EC-0D46-A289-F6E143EC4756}"/>
              </a:ext>
            </a:extLst>
          </p:cNvPr>
          <p:cNvSpPr>
            <a:spLocks noGrp="1"/>
          </p:cNvSpPr>
          <p:nvPr>
            <p:ph type="title"/>
          </p:nvPr>
        </p:nvSpPr>
        <p:spPr/>
        <p:txBody>
          <a:bodyPr/>
          <a:lstStyle/>
          <a:p>
            <a:r>
              <a:rPr lang="en-US" dirty="0"/>
              <a:t>Team Booster Secretary</a:t>
            </a:r>
          </a:p>
        </p:txBody>
      </p:sp>
      <p:sp>
        <p:nvSpPr>
          <p:cNvPr id="3" name="Content Placeholder 2">
            <a:extLst>
              <a:ext uri="{FF2B5EF4-FFF2-40B4-BE49-F238E27FC236}">
                <a16:creationId xmlns:a16="http://schemas.microsoft.com/office/drawing/2014/main" id="{7356AA3A-FADF-7A45-8A19-7ACBBA492530}"/>
              </a:ext>
            </a:extLst>
          </p:cNvPr>
          <p:cNvSpPr>
            <a:spLocks noGrp="1"/>
          </p:cNvSpPr>
          <p:nvPr>
            <p:ph idx="1"/>
          </p:nvPr>
        </p:nvSpPr>
        <p:spPr>
          <a:xfrm>
            <a:off x="838200" y="1462371"/>
            <a:ext cx="10515600" cy="4351338"/>
          </a:xfrm>
        </p:spPr>
        <p:txBody>
          <a:bodyPr>
            <a:normAutofit fontScale="92500" lnSpcReduction="20000"/>
          </a:bodyPr>
          <a:lstStyle/>
          <a:p>
            <a:pPr lvl="0"/>
            <a:r>
              <a:rPr lang="en-US" dirty="0"/>
              <a:t>Pay membership dues</a:t>
            </a:r>
          </a:p>
          <a:p>
            <a:pPr lvl="0"/>
            <a:r>
              <a:rPr lang="en-US" dirty="0"/>
              <a:t>Record minutes from team booster meetings, including all key information, not limited to approval of treasurer’s report and purchases (in particular those that require board approval – over the $500 threshold)</a:t>
            </a:r>
          </a:p>
          <a:p>
            <a:pPr lvl="0"/>
            <a:r>
              <a:rPr lang="en-US" dirty="0"/>
              <a:t>Submit a copy of the minutes from team booster meetings within 10 days of the meeting to the main booster club secretary and team board of directors </a:t>
            </a:r>
          </a:p>
          <a:p>
            <a:pPr lvl="0"/>
            <a:r>
              <a:rPr lang="en-US" dirty="0"/>
              <a:t>Read the main booster meeting minutes prior to your club’s meetings and inform the team booster board of pertinent items</a:t>
            </a:r>
          </a:p>
          <a:p>
            <a:pPr lvl="0"/>
            <a:r>
              <a:rPr lang="en-US" dirty="0"/>
              <a:t>Keep an updated copy of the by laws (available at </a:t>
            </a:r>
            <a:r>
              <a:rPr lang="en-US" dirty="0" err="1"/>
              <a:t>CowboySports.Org</a:t>
            </a:r>
            <a:r>
              <a:rPr lang="en-US" dirty="0"/>
              <a:t>) and to ensure team booster is in compliance with all sections</a:t>
            </a:r>
          </a:p>
          <a:p>
            <a:r>
              <a:rPr lang="en-US" dirty="0"/>
              <a:t> Attend main booster meetings held monthly, as necessary</a:t>
            </a:r>
          </a:p>
          <a:p>
            <a:pPr marL="0" indent="0">
              <a:buNone/>
            </a:pPr>
            <a:endParaRPr lang="en-US" dirty="0"/>
          </a:p>
        </p:txBody>
      </p:sp>
      <p:sp>
        <p:nvSpPr>
          <p:cNvPr id="4" name="Rounded Rectangle 3">
            <a:extLst>
              <a:ext uri="{FF2B5EF4-FFF2-40B4-BE49-F238E27FC236}">
                <a16:creationId xmlns:a16="http://schemas.microsoft.com/office/drawing/2014/main" id="{B026058D-7AB3-5B41-8FA0-591845DE6615}"/>
              </a:ext>
            </a:extLst>
          </p:cNvPr>
          <p:cNvSpPr/>
          <p:nvPr/>
        </p:nvSpPr>
        <p:spPr>
          <a:xfrm>
            <a:off x="728075" y="5700975"/>
            <a:ext cx="10735849" cy="912767"/>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u="sng" dirty="0"/>
              <a:t>Main Board Secretary</a:t>
            </a:r>
            <a:r>
              <a:rPr lang="en-US" sz="1600" dirty="0"/>
              <a:t>  will review the minutes of the team booster clubs for any issues that need to be communicated to the main board, ensure team boosters are reporting meeting minutes, and will send  draft minutes from the main board out within 10 days after each meeting</a:t>
            </a:r>
          </a:p>
        </p:txBody>
      </p:sp>
    </p:spTree>
    <p:extLst>
      <p:ext uri="{BB962C8B-B14F-4D97-AF65-F5344CB8AC3E}">
        <p14:creationId xmlns:p14="http://schemas.microsoft.com/office/powerpoint/2010/main" val="2809338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2" name="Group 11">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16" name="Freeform: Shape 15">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3" name="Group 12">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14" name="Freeform: Shape 13">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2">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4" name="Title 3">
            <a:extLst>
              <a:ext uri="{FF2B5EF4-FFF2-40B4-BE49-F238E27FC236}">
                <a16:creationId xmlns:a16="http://schemas.microsoft.com/office/drawing/2014/main" id="{0D3BD783-41B1-364D-A1B6-F921514F988B}"/>
              </a:ext>
            </a:extLst>
          </p:cNvPr>
          <p:cNvSpPr>
            <a:spLocks noGrp="1"/>
          </p:cNvSpPr>
          <p:nvPr>
            <p:ph type="title"/>
          </p:nvPr>
        </p:nvSpPr>
        <p:spPr>
          <a:xfrm>
            <a:off x="838199" y="1120676"/>
            <a:ext cx="7021513" cy="2308324"/>
          </a:xfrm>
        </p:spPr>
        <p:txBody>
          <a:bodyPr vert="horz" lIns="91440" tIns="45720" rIns="91440" bIns="45720" rtlCol="0" anchor="b">
            <a:normAutofit/>
          </a:bodyPr>
          <a:lstStyle/>
          <a:p>
            <a:r>
              <a:rPr lang="en-US" sz="5000" kern="1200">
                <a:solidFill>
                  <a:schemeClr val="bg1"/>
                </a:solidFill>
                <a:latin typeface="+mj-lt"/>
                <a:ea typeface="+mj-ea"/>
                <a:cs typeface="+mj-cs"/>
              </a:rPr>
              <a:t>That’s a lot of Boosters… what’s the difference?</a:t>
            </a:r>
          </a:p>
        </p:txBody>
      </p:sp>
      <p:pic>
        <p:nvPicPr>
          <p:cNvPr id="18" name="Picture 17" descr="Logo&#10;&#10;Description automatically generated">
            <a:extLst>
              <a:ext uri="{FF2B5EF4-FFF2-40B4-BE49-F238E27FC236}">
                <a16:creationId xmlns:a16="http://schemas.microsoft.com/office/drawing/2014/main" id="{6DA87B11-B89E-6149-BB80-ED1C8850643E}"/>
              </a:ext>
            </a:extLst>
          </p:cNvPr>
          <p:cNvPicPr>
            <a:picLocks noChangeAspect="1"/>
          </p:cNvPicPr>
          <p:nvPr/>
        </p:nvPicPr>
        <p:blipFill>
          <a:blip r:embed="rId3"/>
          <a:stretch>
            <a:fillRect/>
          </a:stretch>
        </p:blipFill>
        <p:spPr>
          <a:xfrm>
            <a:off x="8976942" y="632186"/>
            <a:ext cx="2663825" cy="2663825"/>
          </a:xfrm>
          <a:prstGeom prst="rect">
            <a:avLst/>
          </a:prstGeom>
        </p:spPr>
      </p:pic>
    </p:spTree>
    <p:extLst>
      <p:ext uri="{BB962C8B-B14F-4D97-AF65-F5344CB8AC3E}">
        <p14:creationId xmlns:p14="http://schemas.microsoft.com/office/powerpoint/2010/main" val="226297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00579-A0F7-8843-9F6D-1F02C9C9BF6D}"/>
              </a:ext>
            </a:extLst>
          </p:cNvPr>
          <p:cNvSpPr>
            <a:spLocks noGrp="1"/>
          </p:cNvSpPr>
          <p:nvPr>
            <p:ph type="title"/>
          </p:nvPr>
        </p:nvSpPr>
        <p:spPr/>
        <p:txBody>
          <a:bodyPr/>
          <a:lstStyle/>
          <a:p>
            <a:r>
              <a:rPr lang="en-US" dirty="0"/>
              <a:t>Main Booster Board Obligations</a:t>
            </a:r>
          </a:p>
        </p:txBody>
      </p:sp>
      <p:sp>
        <p:nvSpPr>
          <p:cNvPr id="3" name="Content Placeholder 2">
            <a:extLst>
              <a:ext uri="{FF2B5EF4-FFF2-40B4-BE49-F238E27FC236}">
                <a16:creationId xmlns:a16="http://schemas.microsoft.com/office/drawing/2014/main" id="{B144A671-FA78-2B4F-A53E-D50A6F89365A}"/>
              </a:ext>
            </a:extLst>
          </p:cNvPr>
          <p:cNvSpPr>
            <a:spLocks noGrp="1"/>
          </p:cNvSpPr>
          <p:nvPr>
            <p:ph idx="1"/>
          </p:nvPr>
        </p:nvSpPr>
        <p:spPr/>
        <p:txBody>
          <a:bodyPr/>
          <a:lstStyle/>
          <a:p>
            <a:r>
              <a:rPr lang="en-US" dirty="0"/>
              <a:t>Support provided for all teams</a:t>
            </a:r>
          </a:p>
          <a:p>
            <a:pPr lvl="1"/>
            <a:r>
              <a:rPr lang="en-US" dirty="0"/>
              <a:t>Organize fundraising opportunities</a:t>
            </a:r>
          </a:p>
          <a:p>
            <a:pPr lvl="2"/>
            <a:r>
              <a:rPr lang="en-US" dirty="0"/>
              <a:t>Main Booster organized  - Golf tournament, Reverse Raffle/Silent Auction, Brick Sales, Sports Passes and Memberships, Sponsorships</a:t>
            </a:r>
          </a:p>
          <a:p>
            <a:pPr lvl="1"/>
            <a:r>
              <a:rPr lang="en-US" dirty="0"/>
              <a:t>Capital Funds matching for big ticket purchases</a:t>
            </a:r>
          </a:p>
          <a:p>
            <a:pPr lvl="1"/>
            <a:r>
              <a:rPr lang="en-US" dirty="0"/>
              <a:t>Scholarship Opportunities for athletes</a:t>
            </a:r>
          </a:p>
          <a:p>
            <a:pPr lvl="1"/>
            <a:r>
              <a:rPr lang="en-US" dirty="0"/>
              <a:t>Support school events, like Awards ceremonies</a:t>
            </a:r>
          </a:p>
          <a:p>
            <a:r>
              <a:rPr lang="en-US" dirty="0"/>
              <a:t>Not all teams have booster boards, so we provide support for them</a:t>
            </a:r>
          </a:p>
          <a:p>
            <a:pPr lvl="1"/>
            <a:r>
              <a:rPr lang="en-US" dirty="0"/>
              <a:t>Manage financials, approve expenditures</a:t>
            </a:r>
          </a:p>
          <a:p>
            <a:pPr lvl="1"/>
            <a:endParaRPr lang="en-US" dirty="0"/>
          </a:p>
        </p:txBody>
      </p:sp>
    </p:spTree>
    <p:extLst>
      <p:ext uri="{BB962C8B-B14F-4D97-AF65-F5344CB8AC3E}">
        <p14:creationId xmlns:p14="http://schemas.microsoft.com/office/powerpoint/2010/main" val="3836298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00579-A0F7-8843-9F6D-1F02C9C9BF6D}"/>
              </a:ext>
            </a:extLst>
          </p:cNvPr>
          <p:cNvSpPr>
            <a:spLocks noGrp="1"/>
          </p:cNvSpPr>
          <p:nvPr>
            <p:ph type="title"/>
          </p:nvPr>
        </p:nvSpPr>
        <p:spPr/>
        <p:txBody>
          <a:bodyPr/>
          <a:lstStyle/>
          <a:p>
            <a:r>
              <a:rPr lang="en-US" dirty="0"/>
              <a:t>Team Booster Board Obligations</a:t>
            </a:r>
          </a:p>
        </p:txBody>
      </p:sp>
      <p:sp>
        <p:nvSpPr>
          <p:cNvPr id="3" name="Content Placeholder 2">
            <a:extLst>
              <a:ext uri="{FF2B5EF4-FFF2-40B4-BE49-F238E27FC236}">
                <a16:creationId xmlns:a16="http://schemas.microsoft.com/office/drawing/2014/main" id="{B144A671-FA78-2B4F-A53E-D50A6F89365A}"/>
              </a:ext>
            </a:extLst>
          </p:cNvPr>
          <p:cNvSpPr>
            <a:spLocks noGrp="1"/>
          </p:cNvSpPr>
          <p:nvPr>
            <p:ph idx="1"/>
          </p:nvPr>
        </p:nvSpPr>
        <p:spPr/>
        <p:txBody>
          <a:bodyPr>
            <a:normAutofit fontScale="92500" lnSpcReduction="10000"/>
          </a:bodyPr>
          <a:lstStyle/>
          <a:p>
            <a:r>
              <a:rPr lang="en-US" dirty="0"/>
              <a:t>Active participation in main boosters</a:t>
            </a:r>
          </a:p>
          <a:p>
            <a:pPr lvl="1"/>
            <a:r>
              <a:rPr lang="en-US" dirty="0"/>
              <a:t>Meeting attendance</a:t>
            </a:r>
          </a:p>
          <a:p>
            <a:pPr lvl="1"/>
            <a:r>
              <a:rPr lang="en-US" dirty="0"/>
              <a:t>Support of main booster fundraisers</a:t>
            </a:r>
          </a:p>
          <a:p>
            <a:pPr lvl="1"/>
            <a:r>
              <a:rPr lang="en-US" dirty="0"/>
              <a:t>Help when possible – use your superpowers!</a:t>
            </a:r>
          </a:p>
          <a:p>
            <a:r>
              <a:rPr lang="en-US" dirty="0"/>
              <a:t>Actively manage your financials</a:t>
            </a:r>
          </a:p>
          <a:p>
            <a:pPr lvl="1"/>
            <a:r>
              <a:rPr lang="en-US" dirty="0"/>
              <a:t>Reconcile QB monthly</a:t>
            </a:r>
          </a:p>
          <a:p>
            <a:pPr lvl="1"/>
            <a:r>
              <a:rPr lang="en-US" dirty="0"/>
              <a:t>Create a budget and review it</a:t>
            </a:r>
          </a:p>
          <a:p>
            <a:pPr lvl="1"/>
            <a:r>
              <a:rPr lang="en-US" dirty="0"/>
              <a:t>Raise funds to support your team</a:t>
            </a:r>
          </a:p>
          <a:p>
            <a:r>
              <a:rPr lang="en-US" dirty="0"/>
              <a:t>Hold team level booster meetings</a:t>
            </a:r>
          </a:p>
          <a:p>
            <a:pPr lvl="1"/>
            <a:r>
              <a:rPr lang="en-US" dirty="0"/>
              <a:t>Communicate with/involve your coach</a:t>
            </a:r>
          </a:p>
          <a:p>
            <a:r>
              <a:rPr lang="en-US" dirty="0"/>
              <a:t>Create a Year End report</a:t>
            </a:r>
          </a:p>
          <a:p>
            <a:pPr lvl="1"/>
            <a:endParaRPr lang="en-US" dirty="0"/>
          </a:p>
        </p:txBody>
      </p:sp>
    </p:spTree>
    <p:extLst>
      <p:ext uri="{BB962C8B-B14F-4D97-AF65-F5344CB8AC3E}">
        <p14:creationId xmlns:p14="http://schemas.microsoft.com/office/powerpoint/2010/main" val="2990769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F3283-8517-A948-8E6C-A6B003DDA037}"/>
              </a:ext>
            </a:extLst>
          </p:cNvPr>
          <p:cNvSpPr>
            <a:spLocks noGrp="1"/>
          </p:cNvSpPr>
          <p:nvPr>
            <p:ph type="title"/>
          </p:nvPr>
        </p:nvSpPr>
        <p:spPr/>
        <p:txBody>
          <a:bodyPr/>
          <a:lstStyle/>
          <a:p>
            <a:r>
              <a:rPr lang="en-US" dirty="0"/>
              <a:t>Welcome and Introductions</a:t>
            </a:r>
          </a:p>
        </p:txBody>
      </p:sp>
      <p:sp>
        <p:nvSpPr>
          <p:cNvPr id="3" name="Content Placeholder 2">
            <a:extLst>
              <a:ext uri="{FF2B5EF4-FFF2-40B4-BE49-F238E27FC236}">
                <a16:creationId xmlns:a16="http://schemas.microsoft.com/office/drawing/2014/main" id="{8DF89DCB-71FC-A74C-9338-BC9A12092486}"/>
              </a:ext>
            </a:extLst>
          </p:cNvPr>
          <p:cNvSpPr>
            <a:spLocks noGrp="1"/>
          </p:cNvSpPr>
          <p:nvPr>
            <p:ph idx="1"/>
          </p:nvPr>
        </p:nvSpPr>
        <p:spPr/>
        <p:txBody>
          <a:bodyPr/>
          <a:lstStyle/>
          <a:p>
            <a:r>
              <a:rPr lang="en-US" dirty="0"/>
              <a:t>Welcome! </a:t>
            </a:r>
          </a:p>
          <a:p>
            <a:r>
              <a:rPr lang="en-US" dirty="0"/>
              <a:t>Introduce yourself</a:t>
            </a:r>
          </a:p>
          <a:p>
            <a:pPr lvl="1"/>
            <a:r>
              <a:rPr lang="en-US" dirty="0"/>
              <a:t>Name</a:t>
            </a:r>
          </a:p>
          <a:p>
            <a:pPr lvl="1"/>
            <a:r>
              <a:rPr lang="en-US" dirty="0"/>
              <a:t>Team and Position</a:t>
            </a:r>
          </a:p>
          <a:p>
            <a:pPr lvl="1"/>
            <a:r>
              <a:rPr lang="en-US" dirty="0"/>
              <a:t>Kids</a:t>
            </a:r>
          </a:p>
          <a:p>
            <a:pPr lvl="1"/>
            <a:r>
              <a:rPr lang="en-US" dirty="0"/>
              <a:t>Fun fact, hobby, or superpower</a:t>
            </a:r>
          </a:p>
        </p:txBody>
      </p:sp>
      <p:pic>
        <p:nvPicPr>
          <p:cNvPr id="5" name="Picture 4" descr="A picture containing logo&#10;&#10;Description automatically generated">
            <a:extLst>
              <a:ext uri="{FF2B5EF4-FFF2-40B4-BE49-F238E27FC236}">
                <a16:creationId xmlns:a16="http://schemas.microsoft.com/office/drawing/2014/main" id="{3C344F21-D4DE-754C-92E9-60CBB4BBA734}"/>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173239" y="1861471"/>
            <a:ext cx="4064000" cy="2901950"/>
          </a:xfrm>
          <a:prstGeom prst="rect">
            <a:avLst/>
          </a:prstGeom>
        </p:spPr>
      </p:pic>
    </p:spTree>
    <p:extLst>
      <p:ext uri="{BB962C8B-B14F-4D97-AF65-F5344CB8AC3E}">
        <p14:creationId xmlns:p14="http://schemas.microsoft.com/office/powerpoint/2010/main" val="1654216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C8C24-CC14-9547-B340-03CA5236A995}"/>
              </a:ext>
            </a:extLst>
          </p:cNvPr>
          <p:cNvSpPr>
            <a:spLocks noGrp="1"/>
          </p:cNvSpPr>
          <p:nvPr>
            <p:ph type="title"/>
          </p:nvPr>
        </p:nvSpPr>
        <p:spPr/>
        <p:txBody>
          <a:bodyPr/>
          <a:lstStyle/>
          <a:p>
            <a:r>
              <a:rPr lang="en-US" dirty="0"/>
              <a:t>Can new team boosters be set up? </a:t>
            </a:r>
          </a:p>
        </p:txBody>
      </p:sp>
      <p:sp>
        <p:nvSpPr>
          <p:cNvPr id="3" name="Content Placeholder 2">
            <a:extLst>
              <a:ext uri="{FF2B5EF4-FFF2-40B4-BE49-F238E27FC236}">
                <a16:creationId xmlns:a16="http://schemas.microsoft.com/office/drawing/2014/main" id="{39289693-CBBE-3F46-AF4B-04D2C6CEB34E}"/>
              </a:ext>
            </a:extLst>
          </p:cNvPr>
          <p:cNvSpPr>
            <a:spLocks noGrp="1"/>
          </p:cNvSpPr>
          <p:nvPr>
            <p:ph idx="1"/>
          </p:nvPr>
        </p:nvSpPr>
        <p:spPr/>
        <p:txBody>
          <a:bodyPr/>
          <a:lstStyle/>
          <a:p>
            <a:r>
              <a:rPr lang="en-US" dirty="0"/>
              <a:t>Yes – the Coach can appoint a Club President Representative, and a new board can be created</a:t>
            </a:r>
          </a:p>
          <a:p>
            <a:r>
              <a:rPr lang="en-US" dirty="0"/>
              <a:t>Operating rules (at least three officers) applies</a:t>
            </a:r>
          </a:p>
          <a:p>
            <a:r>
              <a:rPr lang="en-US" dirty="0"/>
              <a:t>Work with Main Board Treasurer to separate account</a:t>
            </a:r>
          </a:p>
          <a:p>
            <a:pPr marL="0" indent="0">
              <a:buNone/>
            </a:pPr>
            <a:endParaRPr lang="en-US" dirty="0"/>
          </a:p>
        </p:txBody>
      </p:sp>
      <p:sp>
        <p:nvSpPr>
          <p:cNvPr id="4" name="Rounded Rectangle 3">
            <a:extLst>
              <a:ext uri="{FF2B5EF4-FFF2-40B4-BE49-F238E27FC236}">
                <a16:creationId xmlns:a16="http://schemas.microsoft.com/office/drawing/2014/main" id="{20DD0B13-990B-9C46-8C2D-11062FAD9436}"/>
              </a:ext>
            </a:extLst>
          </p:cNvPr>
          <p:cNvSpPr/>
          <p:nvPr/>
        </p:nvSpPr>
        <p:spPr>
          <a:xfrm>
            <a:off x="728075" y="5720579"/>
            <a:ext cx="10735849" cy="912767"/>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Get creative! Two teams, like Men’s and Women’s Basketball, may want to combine forces and create a team board! Talk to someone on the main board to see if this is an option for you </a:t>
            </a:r>
          </a:p>
        </p:txBody>
      </p:sp>
    </p:spTree>
    <p:extLst>
      <p:ext uri="{BB962C8B-B14F-4D97-AF65-F5344CB8AC3E}">
        <p14:creationId xmlns:p14="http://schemas.microsoft.com/office/powerpoint/2010/main" val="1027960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6EFFF4A2-EB01-4738-9824-8D9A72A51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2C8350DE-C5E8-9ECE-978C-A244E8BC21FB}"/>
              </a:ext>
            </a:extLst>
          </p:cNvPr>
          <p:cNvSpPr/>
          <p:nvPr/>
        </p:nvSpPr>
        <p:spPr>
          <a:xfrm>
            <a:off x="3177" y="3007895"/>
            <a:ext cx="12192000" cy="3863726"/>
          </a:xfrm>
          <a:prstGeom prst="rect">
            <a:avLst/>
          </a:prstGeom>
          <a:solidFill>
            <a:srgbClr val="008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AAF47FC-0777-4148-AC11-71B9CC097848}"/>
              </a:ext>
            </a:extLst>
          </p:cNvPr>
          <p:cNvSpPr>
            <a:spLocks noGrp="1"/>
          </p:cNvSpPr>
          <p:nvPr>
            <p:ph type="title"/>
          </p:nvPr>
        </p:nvSpPr>
        <p:spPr>
          <a:xfrm>
            <a:off x="969264" y="4535424"/>
            <a:ext cx="3685032" cy="1591056"/>
          </a:xfrm>
        </p:spPr>
        <p:txBody>
          <a:bodyPr anchor="t">
            <a:normAutofit/>
          </a:bodyPr>
          <a:lstStyle/>
          <a:p>
            <a:r>
              <a:rPr lang="en-US" sz="3400" dirty="0">
                <a:solidFill>
                  <a:schemeClr val="bg1"/>
                </a:solidFill>
              </a:rPr>
              <a:t>Summary and Questions</a:t>
            </a:r>
          </a:p>
        </p:txBody>
      </p:sp>
      <p:pic>
        <p:nvPicPr>
          <p:cNvPr id="5" name="Picture 4" descr="A picture containing text, clipart&#10;&#10;Description automatically generated">
            <a:extLst>
              <a:ext uri="{FF2B5EF4-FFF2-40B4-BE49-F238E27FC236}">
                <a16:creationId xmlns:a16="http://schemas.microsoft.com/office/drawing/2014/main" id="{FFCA0FCD-DEA5-474B-BF16-204F8314A995}"/>
              </a:ext>
            </a:extLst>
          </p:cNvPr>
          <p:cNvPicPr>
            <a:picLocks noChangeAspect="1"/>
          </p:cNvPicPr>
          <p:nvPr/>
        </p:nvPicPr>
        <p:blipFill rotWithShape="1">
          <a:blip r:embed="rId2">
            <a:extLst>
              <a:ext uri="{BEBA8EAE-BF5A-486C-A8C5-ECC9F3942E4B}">
                <a14:imgProps xmlns:a14="http://schemas.microsoft.com/office/drawing/2010/main">
                  <a14:imgLayer r:embed="rId3">
                    <a14:imgEffect>
                      <a14:colorTemperature colorTemp="11200"/>
                    </a14:imgEffect>
                    <a14:imgEffect>
                      <a14:saturation sat="0"/>
                    </a14:imgEffect>
                  </a14:imgLayer>
                </a14:imgProps>
              </a:ext>
              <a:ext uri="{837473B0-CC2E-450A-ABE3-18F120FF3D39}">
                <a1611:picAttrSrcUrl xmlns:a1611="http://schemas.microsoft.com/office/drawing/2016/11/main" r:id="rId4"/>
              </a:ext>
            </a:extLst>
          </a:blip>
          <a:srcRect t="923" b="21676"/>
          <a:stretch/>
        </p:blipFill>
        <p:spPr>
          <a:xfrm>
            <a:off x="6373" y="11"/>
            <a:ext cx="12188804" cy="3007884"/>
          </a:xfrm>
          <a:prstGeom prst="rect">
            <a:avLst/>
          </a:prstGeom>
        </p:spPr>
      </p:pic>
      <p:sp>
        <p:nvSpPr>
          <p:cNvPr id="3" name="Content Placeholder 2">
            <a:extLst>
              <a:ext uri="{FF2B5EF4-FFF2-40B4-BE49-F238E27FC236}">
                <a16:creationId xmlns:a16="http://schemas.microsoft.com/office/drawing/2014/main" id="{243078C2-C481-6E41-BBA8-C98BB53257C1}"/>
              </a:ext>
            </a:extLst>
          </p:cNvPr>
          <p:cNvSpPr>
            <a:spLocks noGrp="1"/>
          </p:cNvSpPr>
          <p:nvPr>
            <p:ph idx="1"/>
          </p:nvPr>
        </p:nvSpPr>
        <p:spPr>
          <a:xfrm>
            <a:off x="5074920" y="4535424"/>
            <a:ext cx="4498848" cy="1618488"/>
          </a:xfrm>
        </p:spPr>
        <p:txBody>
          <a:bodyPr>
            <a:normAutofit fontScale="92500" lnSpcReduction="10000"/>
          </a:bodyPr>
          <a:lstStyle/>
          <a:p>
            <a:r>
              <a:rPr lang="en-US" dirty="0">
                <a:solidFill>
                  <a:schemeClr val="bg1"/>
                </a:solidFill>
              </a:rPr>
              <a:t>We are excited to get started!</a:t>
            </a:r>
          </a:p>
          <a:p>
            <a:pPr marL="0" indent="0">
              <a:buNone/>
            </a:pPr>
            <a:endParaRPr lang="en-US" dirty="0">
              <a:solidFill>
                <a:schemeClr val="bg1"/>
              </a:solidFill>
            </a:endParaRPr>
          </a:p>
          <a:p>
            <a:r>
              <a:rPr lang="en-US" dirty="0">
                <a:solidFill>
                  <a:schemeClr val="bg1"/>
                </a:solidFill>
              </a:rPr>
              <a:t>What do you still need to know? What didn’t we cover?</a:t>
            </a:r>
          </a:p>
          <a:p>
            <a:pPr marL="0" indent="0">
              <a:buNone/>
            </a:pPr>
            <a:endParaRPr lang="en-US" dirty="0">
              <a:solidFill>
                <a:schemeClr val="bg1"/>
              </a:solidFill>
            </a:endParaRPr>
          </a:p>
          <a:p>
            <a:endParaRPr lang="en-US" dirty="0">
              <a:solidFill>
                <a:schemeClr val="bg1"/>
              </a:solidFill>
            </a:endParaRPr>
          </a:p>
          <a:p>
            <a:endParaRPr lang="en-US" dirty="0">
              <a:solidFill>
                <a:schemeClr val="bg1"/>
              </a:solidFill>
            </a:endParaRPr>
          </a:p>
          <a:p>
            <a:endParaRPr lang="en-US" dirty="0">
              <a:solidFill>
                <a:schemeClr val="bg1"/>
              </a:solidFill>
            </a:endParaRPr>
          </a:p>
        </p:txBody>
      </p:sp>
      <p:grpSp>
        <p:nvGrpSpPr>
          <p:cNvPr id="34" name="Group 33">
            <a:extLst>
              <a:ext uri="{FF2B5EF4-FFF2-40B4-BE49-F238E27FC236}">
                <a16:creationId xmlns:a16="http://schemas.microsoft.com/office/drawing/2014/main" id="{D4469D90-62FA-49B2-981E-5305361D5A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502370" y="4592474"/>
            <a:ext cx="1128382" cy="847206"/>
            <a:chOff x="8183879" y="1000124"/>
            <a:chExt cx="1562267" cy="1172973"/>
          </a:xfrm>
        </p:grpSpPr>
        <p:sp>
          <p:nvSpPr>
            <p:cNvPr id="35" name="Freeform 5">
              <a:extLst>
                <a:ext uri="{FF2B5EF4-FFF2-40B4-BE49-F238E27FC236}">
                  <a16:creationId xmlns:a16="http://schemas.microsoft.com/office/drawing/2014/main" id="{281E6897-9689-4C48-ADC3-9F41AAE3A9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3879"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36" name="Freeform 5">
              <a:extLst>
                <a:ext uri="{FF2B5EF4-FFF2-40B4-BE49-F238E27FC236}">
                  <a16:creationId xmlns:a16="http://schemas.microsoft.com/office/drawing/2014/main" id="{404E145C-C4EA-4DED-B029-22B811FCEB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83979"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197477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2" name="Group 11">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16" name="Freeform: Shape 15">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3" name="Group 12">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14" name="Freeform: Shape 13">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2">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
        <p:nvSpPr>
          <p:cNvPr id="4" name="Title 3">
            <a:extLst>
              <a:ext uri="{FF2B5EF4-FFF2-40B4-BE49-F238E27FC236}">
                <a16:creationId xmlns:a16="http://schemas.microsoft.com/office/drawing/2014/main" id="{0D3BD783-41B1-364D-A1B6-F921514F988B}"/>
              </a:ext>
            </a:extLst>
          </p:cNvPr>
          <p:cNvSpPr>
            <a:spLocks noGrp="1"/>
          </p:cNvSpPr>
          <p:nvPr>
            <p:ph type="title"/>
          </p:nvPr>
        </p:nvSpPr>
        <p:spPr>
          <a:xfrm>
            <a:off x="838199" y="1120676"/>
            <a:ext cx="7021513" cy="2308324"/>
          </a:xfrm>
        </p:spPr>
        <p:txBody>
          <a:bodyPr vert="horz" lIns="91440" tIns="45720" rIns="91440" bIns="45720" rtlCol="0" anchor="b">
            <a:normAutofit/>
          </a:bodyPr>
          <a:lstStyle/>
          <a:p>
            <a:r>
              <a:rPr lang="en-US" sz="5000" dirty="0">
                <a:solidFill>
                  <a:schemeClr val="bg1"/>
                </a:solidFill>
              </a:rPr>
              <a:t>Money Matters and </a:t>
            </a:r>
            <a:r>
              <a:rPr lang="en-US" sz="5000">
                <a:solidFill>
                  <a:schemeClr val="bg1"/>
                </a:solidFill>
              </a:rPr>
              <a:t>Treasurer Education</a:t>
            </a:r>
            <a:endParaRPr lang="en-US" sz="5000" kern="1200" dirty="0">
              <a:solidFill>
                <a:schemeClr val="bg1"/>
              </a:solidFill>
              <a:latin typeface="+mj-lt"/>
              <a:ea typeface="+mj-ea"/>
              <a:cs typeface="+mj-cs"/>
            </a:endParaRPr>
          </a:p>
        </p:txBody>
      </p:sp>
      <p:pic>
        <p:nvPicPr>
          <p:cNvPr id="18" name="Picture 17" descr="Logo&#10;&#10;Description automatically generated">
            <a:extLst>
              <a:ext uri="{FF2B5EF4-FFF2-40B4-BE49-F238E27FC236}">
                <a16:creationId xmlns:a16="http://schemas.microsoft.com/office/drawing/2014/main" id="{6DA87B11-B89E-6149-BB80-ED1C8850643E}"/>
              </a:ext>
            </a:extLst>
          </p:cNvPr>
          <p:cNvPicPr>
            <a:picLocks noChangeAspect="1"/>
          </p:cNvPicPr>
          <p:nvPr/>
        </p:nvPicPr>
        <p:blipFill>
          <a:blip r:embed="rId3"/>
          <a:stretch>
            <a:fillRect/>
          </a:stretch>
        </p:blipFill>
        <p:spPr>
          <a:xfrm>
            <a:off x="8976942" y="632186"/>
            <a:ext cx="2663825" cy="2663825"/>
          </a:xfrm>
          <a:prstGeom prst="rect">
            <a:avLst/>
          </a:prstGeom>
        </p:spPr>
      </p:pic>
    </p:spTree>
    <p:extLst>
      <p:ext uri="{BB962C8B-B14F-4D97-AF65-F5344CB8AC3E}">
        <p14:creationId xmlns:p14="http://schemas.microsoft.com/office/powerpoint/2010/main" val="3478859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36E5A-7A47-C94C-9857-B05D12477538}"/>
              </a:ext>
            </a:extLst>
          </p:cNvPr>
          <p:cNvSpPr>
            <a:spLocks noGrp="1"/>
          </p:cNvSpPr>
          <p:nvPr>
            <p:ph type="title"/>
          </p:nvPr>
        </p:nvSpPr>
        <p:spPr/>
        <p:txBody>
          <a:bodyPr/>
          <a:lstStyle/>
          <a:p>
            <a:r>
              <a:rPr lang="en-US" dirty="0"/>
              <a:t>Greetings from the Secretary</a:t>
            </a:r>
          </a:p>
        </p:txBody>
      </p:sp>
      <p:sp>
        <p:nvSpPr>
          <p:cNvPr id="3" name="Content Placeholder 2">
            <a:extLst>
              <a:ext uri="{FF2B5EF4-FFF2-40B4-BE49-F238E27FC236}">
                <a16:creationId xmlns:a16="http://schemas.microsoft.com/office/drawing/2014/main" id="{4037BAAF-1F2A-A748-82D1-015C5DB6711E}"/>
              </a:ext>
            </a:extLst>
          </p:cNvPr>
          <p:cNvSpPr>
            <a:spLocks noGrp="1"/>
          </p:cNvSpPr>
          <p:nvPr>
            <p:ph idx="1"/>
          </p:nvPr>
        </p:nvSpPr>
        <p:spPr/>
        <p:txBody>
          <a:bodyPr/>
          <a:lstStyle/>
          <a:p>
            <a:r>
              <a:rPr lang="en-US" dirty="0"/>
              <a:t>Attendance and why it’s important</a:t>
            </a:r>
          </a:p>
          <a:p>
            <a:r>
              <a:rPr lang="en-US" dirty="0"/>
              <a:t>Booster Board Rosters and Contact Information</a:t>
            </a:r>
          </a:p>
        </p:txBody>
      </p:sp>
      <p:pic>
        <p:nvPicPr>
          <p:cNvPr id="5" name="Picture 4" descr="Graphical user interface, application&#10;&#10;Description automatically generated">
            <a:extLst>
              <a:ext uri="{FF2B5EF4-FFF2-40B4-BE49-F238E27FC236}">
                <a16:creationId xmlns:a16="http://schemas.microsoft.com/office/drawing/2014/main" id="{76BE08C7-FA7C-F245-BDC9-BDF18C5E42B5}"/>
              </a:ext>
            </a:extLst>
          </p:cNvPr>
          <p:cNvPicPr>
            <a:picLocks noChangeAspect="1"/>
          </p:cNvPicPr>
          <p:nvPr/>
        </p:nvPicPr>
        <p:blipFill>
          <a:blip r:embed="rId2">
            <a:duotone>
              <a:prstClr val="black"/>
              <a:schemeClr val="accent6">
                <a:tint val="45000"/>
                <a:satMod val="400000"/>
              </a:schemeClr>
            </a:duotone>
            <a:extLst>
              <a:ext uri="{837473B0-CC2E-450A-ABE3-18F120FF3D39}">
                <a1611:picAttrSrcUrl xmlns:a1611="http://schemas.microsoft.com/office/drawing/2016/11/main" r:id="rId3"/>
              </a:ext>
            </a:extLst>
          </a:blip>
          <a:stretch>
            <a:fillRect/>
          </a:stretch>
        </p:blipFill>
        <p:spPr>
          <a:xfrm>
            <a:off x="1828800" y="4001294"/>
            <a:ext cx="8668011" cy="1866900"/>
          </a:xfrm>
          <a:prstGeom prst="rect">
            <a:avLst/>
          </a:prstGeom>
        </p:spPr>
      </p:pic>
    </p:spTree>
    <p:extLst>
      <p:ext uri="{BB962C8B-B14F-4D97-AF65-F5344CB8AC3E}">
        <p14:creationId xmlns:p14="http://schemas.microsoft.com/office/powerpoint/2010/main" val="2553089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F0D7E-2479-9CB2-4066-C60BED46ED85}"/>
              </a:ext>
            </a:extLst>
          </p:cNvPr>
          <p:cNvSpPr>
            <a:spLocks noGrp="1"/>
          </p:cNvSpPr>
          <p:nvPr>
            <p:ph type="title"/>
          </p:nvPr>
        </p:nvSpPr>
        <p:spPr>
          <a:xfrm>
            <a:off x="798093" y="166264"/>
            <a:ext cx="10515600" cy="965701"/>
          </a:xfrm>
        </p:spPr>
        <p:txBody>
          <a:bodyPr>
            <a:normAutofit/>
          </a:bodyPr>
          <a:lstStyle/>
          <a:p>
            <a:r>
              <a:rPr lang="en-US" sz="4000" dirty="0"/>
              <a:t>SWGHS Athletic Boosters Mission Statement</a:t>
            </a:r>
          </a:p>
        </p:txBody>
      </p:sp>
      <p:sp>
        <p:nvSpPr>
          <p:cNvPr id="3" name="Content Placeholder 2">
            <a:extLst>
              <a:ext uri="{FF2B5EF4-FFF2-40B4-BE49-F238E27FC236}">
                <a16:creationId xmlns:a16="http://schemas.microsoft.com/office/drawing/2014/main" id="{3851416F-CFCE-3229-9AEE-A5A62ADE9414}"/>
              </a:ext>
            </a:extLst>
          </p:cNvPr>
          <p:cNvSpPr>
            <a:spLocks noGrp="1"/>
          </p:cNvSpPr>
          <p:nvPr>
            <p:ph sz="half" idx="1"/>
          </p:nvPr>
        </p:nvSpPr>
        <p:spPr>
          <a:xfrm>
            <a:off x="621631" y="1031532"/>
            <a:ext cx="3979216" cy="1398847"/>
          </a:xfrm>
        </p:spPr>
        <p:txBody>
          <a:bodyPr>
            <a:normAutofit lnSpcReduction="10000"/>
          </a:bodyPr>
          <a:lstStyle/>
          <a:p>
            <a:pPr marL="0" indent="0">
              <a:buNone/>
            </a:pPr>
            <a:r>
              <a:rPr lang="en-US" sz="1600" b="1" dirty="0"/>
              <a:t>The Intent</a:t>
            </a:r>
          </a:p>
          <a:p>
            <a:pPr marL="0" indent="0">
              <a:buNone/>
            </a:pPr>
            <a:r>
              <a:rPr lang="en-US" sz="1600" dirty="0"/>
              <a:t>The Southwest Guilford High School Booster Club’s mission supports the School’s mission to enable the student-athlete the ability to realize his/her full potential, to prepare for lifelong success.</a:t>
            </a:r>
          </a:p>
          <a:p>
            <a:endParaRPr lang="en-US" sz="1600" dirty="0"/>
          </a:p>
        </p:txBody>
      </p:sp>
      <p:sp>
        <p:nvSpPr>
          <p:cNvPr id="5" name="Content Placeholder 2">
            <a:extLst>
              <a:ext uri="{FF2B5EF4-FFF2-40B4-BE49-F238E27FC236}">
                <a16:creationId xmlns:a16="http://schemas.microsoft.com/office/drawing/2014/main" id="{F7BBAD6D-B428-BCFC-C2F0-E0EA7CF2E8D7}"/>
              </a:ext>
            </a:extLst>
          </p:cNvPr>
          <p:cNvSpPr txBox="1">
            <a:spLocks/>
          </p:cNvSpPr>
          <p:nvPr/>
        </p:nvSpPr>
        <p:spPr>
          <a:xfrm>
            <a:off x="5390148" y="1031532"/>
            <a:ext cx="6268451" cy="258997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b="1" dirty="0"/>
              <a:t>The Objective</a:t>
            </a:r>
          </a:p>
          <a:p>
            <a:pPr marL="0" indent="0">
              <a:lnSpc>
                <a:spcPct val="110000"/>
              </a:lnSpc>
              <a:buNone/>
            </a:pPr>
            <a:r>
              <a:rPr lang="en-US" sz="1600" dirty="0"/>
              <a:t>To provide assistance within an athletic framework that promotes the development of a well rounded education through the inclusion of structured sports and competition; to develop life skills of discipline, integrity, leadership, philanthropy, sportsmanship and social responsibility; to elevate ethnic and cultural diversity within the athletic programs; to assure equitable opportunity for all staff and student-athletes; to provide financial support and the parent/student involvement necessary to make the athletic program a durable source of pride for the student population, student-athletes, and the community of High Point.</a:t>
            </a:r>
          </a:p>
        </p:txBody>
      </p:sp>
      <p:sp>
        <p:nvSpPr>
          <p:cNvPr id="6" name="Content Placeholder 2">
            <a:extLst>
              <a:ext uri="{FF2B5EF4-FFF2-40B4-BE49-F238E27FC236}">
                <a16:creationId xmlns:a16="http://schemas.microsoft.com/office/drawing/2014/main" id="{204E3F26-1F9A-A257-BFB1-92D00E213249}"/>
              </a:ext>
            </a:extLst>
          </p:cNvPr>
          <p:cNvSpPr txBox="1">
            <a:spLocks/>
          </p:cNvSpPr>
          <p:nvPr/>
        </p:nvSpPr>
        <p:spPr>
          <a:xfrm>
            <a:off x="5390148" y="3657609"/>
            <a:ext cx="6629400" cy="323649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b="1" dirty="0"/>
              <a:t>Our Commitment</a:t>
            </a:r>
          </a:p>
          <a:p>
            <a:pPr lvl="0">
              <a:lnSpc>
                <a:spcPct val="100000"/>
              </a:lnSpc>
              <a:spcBef>
                <a:spcPts val="400"/>
              </a:spcBef>
            </a:pPr>
            <a:r>
              <a:rPr lang="en-US" sz="1600" dirty="0"/>
              <a:t>Provide a structure and the resources for student-athletes to excel academically, socially, and athletically</a:t>
            </a:r>
          </a:p>
          <a:p>
            <a:pPr lvl="0">
              <a:lnSpc>
                <a:spcPct val="100000"/>
              </a:lnSpc>
              <a:spcBef>
                <a:spcPts val="400"/>
              </a:spcBef>
            </a:pPr>
            <a:r>
              <a:rPr lang="en-US" sz="1600" dirty="0"/>
              <a:t>Provide opportunities to coaches to enhance coaching skills, techniques, certifications and player development acumen</a:t>
            </a:r>
          </a:p>
          <a:p>
            <a:pPr lvl="0">
              <a:lnSpc>
                <a:spcPct val="100000"/>
              </a:lnSpc>
              <a:spcBef>
                <a:spcPts val="400"/>
              </a:spcBef>
            </a:pPr>
            <a:r>
              <a:rPr lang="en-US" sz="1600" dirty="0"/>
              <a:t>Enhance, expand, and develop athletic programs that can earn recognition at the national level</a:t>
            </a:r>
          </a:p>
          <a:p>
            <a:pPr lvl="0">
              <a:lnSpc>
                <a:spcPct val="100000"/>
              </a:lnSpc>
              <a:spcBef>
                <a:spcPts val="400"/>
              </a:spcBef>
            </a:pPr>
            <a:r>
              <a:rPr lang="en-US" sz="1600" dirty="0"/>
              <a:t>Engage the community by providing active and involved parent and community leadership</a:t>
            </a:r>
          </a:p>
          <a:p>
            <a:pPr lvl="0">
              <a:lnSpc>
                <a:spcPct val="100000"/>
              </a:lnSpc>
              <a:spcBef>
                <a:spcPts val="400"/>
              </a:spcBef>
            </a:pPr>
            <a:r>
              <a:rPr lang="en-US" sz="1600" dirty="0"/>
              <a:t>Commit to continuously improving the student-athlete experience.</a:t>
            </a:r>
          </a:p>
          <a:p>
            <a:pPr lvl="0">
              <a:lnSpc>
                <a:spcPct val="100000"/>
              </a:lnSpc>
              <a:spcBef>
                <a:spcPts val="400"/>
              </a:spcBef>
            </a:pPr>
            <a:r>
              <a:rPr lang="en-US" sz="1600" dirty="0"/>
              <a:t>Provide financial support</a:t>
            </a:r>
          </a:p>
        </p:txBody>
      </p:sp>
      <p:sp>
        <p:nvSpPr>
          <p:cNvPr id="7" name="Content Placeholder 2">
            <a:extLst>
              <a:ext uri="{FF2B5EF4-FFF2-40B4-BE49-F238E27FC236}">
                <a16:creationId xmlns:a16="http://schemas.microsoft.com/office/drawing/2014/main" id="{C8F2F14E-9551-901B-3C47-3700036F12A0}"/>
              </a:ext>
            </a:extLst>
          </p:cNvPr>
          <p:cNvSpPr txBox="1">
            <a:spLocks/>
          </p:cNvSpPr>
          <p:nvPr/>
        </p:nvSpPr>
        <p:spPr>
          <a:xfrm>
            <a:off x="621630" y="3657609"/>
            <a:ext cx="4058654" cy="3236495"/>
          </a:xfrm>
          <a:prstGeom prst="rect">
            <a:avLst/>
          </a:prstGeom>
        </p:spPr>
        <p:txBody>
          <a:bodyPr vert="horz" lIns="91440" tIns="45720" rIns="91440" bIns="45720" numCol="2"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b="1" dirty="0"/>
              <a:t>What we Value</a:t>
            </a:r>
          </a:p>
          <a:p>
            <a:pPr lvl="0"/>
            <a:r>
              <a:rPr lang="en-US" sz="1600" dirty="0"/>
              <a:t>Family</a:t>
            </a:r>
          </a:p>
          <a:p>
            <a:pPr lvl="0"/>
            <a:r>
              <a:rPr lang="en-US" sz="1600" dirty="0"/>
              <a:t>Integrity</a:t>
            </a:r>
          </a:p>
          <a:p>
            <a:pPr lvl="0"/>
            <a:r>
              <a:rPr lang="en-US" sz="1600" dirty="0"/>
              <a:t>Leadership</a:t>
            </a:r>
          </a:p>
          <a:p>
            <a:pPr lvl="0"/>
            <a:r>
              <a:rPr lang="en-US" sz="1600" dirty="0"/>
              <a:t>Respect</a:t>
            </a:r>
          </a:p>
          <a:p>
            <a:pPr lvl="0"/>
            <a:r>
              <a:rPr lang="en-US" sz="1600" dirty="0"/>
              <a:t>Teamwork</a:t>
            </a:r>
          </a:p>
          <a:p>
            <a:pPr lvl="0"/>
            <a:r>
              <a:rPr lang="en-US" sz="1600" dirty="0"/>
              <a:t>Servant Leadership</a:t>
            </a:r>
          </a:p>
          <a:p>
            <a:pPr lvl="0"/>
            <a:r>
              <a:rPr lang="en-US" sz="1600" dirty="0"/>
              <a:t>Sportsmanship</a:t>
            </a:r>
          </a:p>
          <a:p>
            <a:pPr lvl="0"/>
            <a:r>
              <a:rPr lang="en-US" sz="1600" dirty="0"/>
              <a:t>Experience</a:t>
            </a:r>
          </a:p>
          <a:p>
            <a:pPr lvl="0"/>
            <a:endParaRPr lang="en-US" sz="1600" dirty="0"/>
          </a:p>
          <a:p>
            <a:pPr lvl="0"/>
            <a:r>
              <a:rPr lang="en-US" sz="1600" dirty="0"/>
              <a:t>Responsibility</a:t>
            </a:r>
          </a:p>
          <a:p>
            <a:pPr lvl="0"/>
            <a:r>
              <a:rPr lang="en-US" sz="1600" dirty="0"/>
              <a:t>Community </a:t>
            </a:r>
          </a:p>
          <a:p>
            <a:pPr lvl="0"/>
            <a:r>
              <a:rPr lang="en-US" sz="1600" dirty="0"/>
              <a:t>Wellness</a:t>
            </a:r>
          </a:p>
        </p:txBody>
      </p:sp>
      <p:cxnSp>
        <p:nvCxnSpPr>
          <p:cNvPr id="9" name="Straight Connector 8">
            <a:extLst>
              <a:ext uri="{FF2B5EF4-FFF2-40B4-BE49-F238E27FC236}">
                <a16:creationId xmlns:a16="http://schemas.microsoft.com/office/drawing/2014/main" id="{ED315C8C-3603-5E74-F86F-DA6715961362}"/>
              </a:ext>
            </a:extLst>
          </p:cNvPr>
          <p:cNvCxnSpPr>
            <a:cxnSpLocks/>
          </p:cNvCxnSpPr>
          <p:nvPr/>
        </p:nvCxnSpPr>
        <p:spPr>
          <a:xfrm>
            <a:off x="5177590" y="1131965"/>
            <a:ext cx="0" cy="210312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75DCCD2-8C82-35D1-B70D-A03814E10098}"/>
              </a:ext>
            </a:extLst>
          </p:cNvPr>
          <p:cNvCxnSpPr>
            <a:cxnSpLocks/>
          </p:cNvCxnSpPr>
          <p:nvPr/>
        </p:nvCxnSpPr>
        <p:spPr>
          <a:xfrm rot="5400000">
            <a:off x="2403414" y="2412428"/>
            <a:ext cx="0" cy="219456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6593D3C-E53C-8B2C-10D8-11F8A3F3F4BD}"/>
              </a:ext>
            </a:extLst>
          </p:cNvPr>
          <p:cNvCxnSpPr>
            <a:cxnSpLocks/>
          </p:cNvCxnSpPr>
          <p:nvPr/>
        </p:nvCxnSpPr>
        <p:spPr>
          <a:xfrm rot="5400000">
            <a:off x="8150500" y="2412428"/>
            <a:ext cx="0" cy="219456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475D9C6-5317-ABA7-C3DF-79FB81AD82DF}"/>
              </a:ext>
            </a:extLst>
          </p:cNvPr>
          <p:cNvCxnSpPr>
            <a:cxnSpLocks/>
          </p:cNvCxnSpPr>
          <p:nvPr/>
        </p:nvCxnSpPr>
        <p:spPr>
          <a:xfrm>
            <a:off x="5177590" y="4147881"/>
            <a:ext cx="0" cy="210312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0017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A150E-DB03-BE43-ADF7-09515D54AE9E}"/>
              </a:ext>
            </a:extLst>
          </p:cNvPr>
          <p:cNvSpPr>
            <a:spLocks noGrp="1"/>
          </p:cNvSpPr>
          <p:nvPr>
            <p:ph type="title"/>
          </p:nvPr>
        </p:nvSpPr>
        <p:spPr/>
        <p:txBody>
          <a:bodyPr/>
          <a:lstStyle/>
          <a:p>
            <a:r>
              <a:rPr lang="en-US" dirty="0"/>
              <a:t>SWGHS Athletics Main Booster Executive Board</a:t>
            </a:r>
          </a:p>
        </p:txBody>
      </p:sp>
      <p:sp>
        <p:nvSpPr>
          <p:cNvPr id="7" name="Content Placeholder 4">
            <a:extLst>
              <a:ext uri="{FF2B5EF4-FFF2-40B4-BE49-F238E27FC236}">
                <a16:creationId xmlns:a16="http://schemas.microsoft.com/office/drawing/2014/main" id="{CB81D437-8A08-D445-8F5A-D14D1C30F785}"/>
              </a:ext>
            </a:extLst>
          </p:cNvPr>
          <p:cNvSpPr txBox="1">
            <a:spLocks/>
          </p:cNvSpPr>
          <p:nvPr/>
        </p:nvSpPr>
        <p:spPr>
          <a:xfrm>
            <a:off x="990599" y="1825625"/>
            <a:ext cx="953078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err="1"/>
              <a:t>Brindon</a:t>
            </a:r>
            <a:r>
              <a:rPr lang="en-US" dirty="0"/>
              <a:t> </a:t>
            </a:r>
            <a:r>
              <a:rPr lang="en-US" dirty="0" err="1"/>
              <a:t>Christman</a:t>
            </a:r>
            <a:r>
              <a:rPr lang="en-US" dirty="0"/>
              <a:t>, Athletic Director: </a:t>
            </a:r>
            <a:r>
              <a:rPr lang="en-US" dirty="0">
                <a:hlinkClick r:id="rId2"/>
              </a:rPr>
              <a:t>christb2@gcsnc.com</a:t>
            </a:r>
            <a:endParaRPr lang="en-US" dirty="0"/>
          </a:p>
          <a:p>
            <a:r>
              <a:rPr lang="en-US" dirty="0"/>
              <a:t>Sherry Murray, President: </a:t>
            </a:r>
            <a:r>
              <a:rPr lang="en-US" dirty="0">
                <a:hlinkClick r:id="rId3"/>
              </a:rPr>
              <a:t>sherryflash@gmail.com</a:t>
            </a:r>
            <a:endParaRPr lang="en-US" dirty="0"/>
          </a:p>
          <a:p>
            <a:r>
              <a:rPr lang="en-US" dirty="0"/>
              <a:t>Stephanie Whitten, Vice President:</a:t>
            </a:r>
            <a:r>
              <a:rPr lang="en-US" dirty="0">
                <a:hlinkClick r:id="rId4"/>
              </a:rPr>
              <a:t> ecugirl@triad.rr.com</a:t>
            </a:r>
            <a:endParaRPr lang="en-US" dirty="0"/>
          </a:p>
          <a:p>
            <a:r>
              <a:rPr lang="en-US" dirty="0"/>
              <a:t>Ericka Best-Hunt, Treasurer: </a:t>
            </a:r>
            <a:r>
              <a:rPr lang="en-US" dirty="0">
                <a:hlinkClick r:id="rId5"/>
              </a:rPr>
              <a:t>erickabesthunt@triad.rr.com</a:t>
            </a:r>
            <a:endParaRPr lang="en-US" dirty="0"/>
          </a:p>
          <a:p>
            <a:r>
              <a:rPr lang="en-US" dirty="0"/>
              <a:t>Elaine Swift, Secretary: </a:t>
            </a:r>
            <a:r>
              <a:rPr lang="en-US" dirty="0">
                <a:hlinkClick r:id="rId6"/>
              </a:rPr>
              <a:t>elaineswift@mindspring.com</a:t>
            </a:r>
            <a:endParaRPr lang="en-US" dirty="0"/>
          </a:p>
        </p:txBody>
      </p:sp>
    </p:spTree>
    <p:extLst>
      <p:ext uri="{BB962C8B-B14F-4D97-AF65-F5344CB8AC3E}">
        <p14:creationId xmlns:p14="http://schemas.microsoft.com/office/powerpoint/2010/main" val="1057071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A9C0E-3FBE-E343-9493-19E342D2DD9F}"/>
              </a:ext>
            </a:extLst>
          </p:cNvPr>
          <p:cNvSpPr>
            <a:spLocks noGrp="1"/>
          </p:cNvSpPr>
          <p:nvPr>
            <p:ph type="title"/>
          </p:nvPr>
        </p:nvSpPr>
        <p:spPr/>
        <p:txBody>
          <a:bodyPr/>
          <a:lstStyle/>
          <a:p>
            <a:r>
              <a:rPr lang="en-US" dirty="0"/>
              <a:t>Open Positions/Help Needed</a:t>
            </a:r>
          </a:p>
        </p:txBody>
      </p:sp>
      <p:sp>
        <p:nvSpPr>
          <p:cNvPr id="3" name="Content Placeholder 2">
            <a:extLst>
              <a:ext uri="{FF2B5EF4-FFF2-40B4-BE49-F238E27FC236}">
                <a16:creationId xmlns:a16="http://schemas.microsoft.com/office/drawing/2014/main" id="{27A4705D-25EA-7A43-BEA3-95E7FC746603}"/>
              </a:ext>
            </a:extLst>
          </p:cNvPr>
          <p:cNvSpPr>
            <a:spLocks noGrp="1"/>
          </p:cNvSpPr>
          <p:nvPr>
            <p:ph sz="half" idx="1"/>
          </p:nvPr>
        </p:nvSpPr>
        <p:spPr>
          <a:xfrm>
            <a:off x="6405622" y="1690688"/>
            <a:ext cx="5181600" cy="4351338"/>
          </a:xfrm>
        </p:spPr>
        <p:txBody>
          <a:bodyPr/>
          <a:lstStyle/>
          <a:p>
            <a:pPr marL="0" indent="0">
              <a:buNone/>
            </a:pPr>
            <a:r>
              <a:rPr lang="en-US" dirty="0"/>
              <a:t>Open positions to fill:</a:t>
            </a:r>
          </a:p>
          <a:p>
            <a:r>
              <a:rPr lang="en-US" dirty="0"/>
              <a:t>Membership</a:t>
            </a:r>
          </a:p>
          <a:p>
            <a:r>
              <a:rPr lang="en-US" dirty="0"/>
              <a:t>Capital Fund Projects</a:t>
            </a:r>
          </a:p>
          <a:p>
            <a:r>
              <a:rPr lang="en-US" dirty="0"/>
              <a:t>Scholarship Fund Administration</a:t>
            </a:r>
          </a:p>
          <a:p>
            <a:r>
              <a:rPr lang="en-US" dirty="0"/>
              <a:t>Main Booster Fundraising</a:t>
            </a:r>
          </a:p>
          <a:p>
            <a:pPr lvl="1"/>
            <a:r>
              <a:rPr lang="en-US" dirty="0"/>
              <a:t>Golf Tournament</a:t>
            </a:r>
          </a:p>
          <a:p>
            <a:pPr lvl="1"/>
            <a:r>
              <a:rPr lang="en-US" dirty="0"/>
              <a:t>Reverse Raffle &amp; Silent Auction</a:t>
            </a:r>
          </a:p>
          <a:p>
            <a:r>
              <a:rPr lang="en-US" dirty="0"/>
              <a:t>Special Projects – Legacy Bricks? Booster software? Social Media?</a:t>
            </a:r>
          </a:p>
        </p:txBody>
      </p:sp>
      <p:pic>
        <p:nvPicPr>
          <p:cNvPr id="6" name="Picture 5" descr="A picture containing text&#10;&#10;Description automatically generated">
            <a:extLst>
              <a:ext uri="{FF2B5EF4-FFF2-40B4-BE49-F238E27FC236}">
                <a16:creationId xmlns:a16="http://schemas.microsoft.com/office/drawing/2014/main" id="{63CB5194-463E-F744-B06F-EA9A161DB60E}"/>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29916" y="1525464"/>
            <a:ext cx="4021380" cy="2242693"/>
          </a:xfrm>
          <a:prstGeom prst="rect">
            <a:avLst/>
          </a:prstGeom>
        </p:spPr>
      </p:pic>
      <p:sp>
        <p:nvSpPr>
          <p:cNvPr id="8" name="Content Placeholder 2">
            <a:extLst>
              <a:ext uri="{FF2B5EF4-FFF2-40B4-BE49-F238E27FC236}">
                <a16:creationId xmlns:a16="http://schemas.microsoft.com/office/drawing/2014/main" id="{0E5DB426-6DBB-12C7-583F-F8B99F6ABAFC}"/>
              </a:ext>
            </a:extLst>
          </p:cNvPr>
          <p:cNvSpPr txBox="1">
            <a:spLocks/>
          </p:cNvSpPr>
          <p:nvPr/>
        </p:nvSpPr>
        <p:spPr>
          <a:xfrm>
            <a:off x="729917" y="4062223"/>
            <a:ext cx="4021380" cy="1325564"/>
          </a:xfrm>
          <a:prstGeom prst="rect">
            <a:avLst/>
          </a:prstGeom>
          <a:solidFill>
            <a:schemeClr val="accent4">
              <a:lumMod val="20000"/>
              <a:lumOff val="80000"/>
            </a:schemeClr>
          </a:solidFill>
          <a:ln w="19050">
            <a:solidFill>
              <a:srgbClr val="00B0F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b="1" dirty="0"/>
              <a:t>Shadowing Opportunities for ALL officer positions available!</a:t>
            </a:r>
          </a:p>
        </p:txBody>
      </p:sp>
    </p:spTree>
    <p:extLst>
      <p:ext uri="{BB962C8B-B14F-4D97-AF65-F5344CB8AC3E}">
        <p14:creationId xmlns:p14="http://schemas.microsoft.com/office/powerpoint/2010/main" val="2964431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27CE5-8968-7BE2-75B3-CBCD679488E5}"/>
              </a:ext>
            </a:extLst>
          </p:cNvPr>
          <p:cNvSpPr>
            <a:spLocks noGrp="1"/>
          </p:cNvSpPr>
          <p:nvPr>
            <p:ph type="title"/>
          </p:nvPr>
        </p:nvSpPr>
        <p:spPr/>
        <p:txBody>
          <a:bodyPr/>
          <a:lstStyle/>
          <a:p>
            <a:r>
              <a:rPr lang="en-US" dirty="0"/>
              <a:t>Highlights from 2021-2022</a:t>
            </a:r>
          </a:p>
        </p:txBody>
      </p:sp>
      <p:sp>
        <p:nvSpPr>
          <p:cNvPr id="5" name="Rectangle 4">
            <a:extLst>
              <a:ext uri="{FF2B5EF4-FFF2-40B4-BE49-F238E27FC236}">
                <a16:creationId xmlns:a16="http://schemas.microsoft.com/office/drawing/2014/main" id="{77665957-B7C4-71FF-485A-53523C0DE91C}"/>
              </a:ext>
            </a:extLst>
          </p:cNvPr>
          <p:cNvSpPr/>
          <p:nvPr/>
        </p:nvSpPr>
        <p:spPr>
          <a:xfrm>
            <a:off x="296183" y="3148382"/>
            <a:ext cx="1761067" cy="1758365"/>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NEW Mission Statement</a:t>
            </a:r>
          </a:p>
        </p:txBody>
      </p:sp>
      <p:sp>
        <p:nvSpPr>
          <p:cNvPr id="6" name="Rectangle 5">
            <a:extLst>
              <a:ext uri="{FF2B5EF4-FFF2-40B4-BE49-F238E27FC236}">
                <a16:creationId xmlns:a16="http://schemas.microsoft.com/office/drawing/2014/main" id="{05BD2D0A-68C3-7905-7E3A-937093CB5BED}"/>
              </a:ext>
            </a:extLst>
          </p:cNvPr>
          <p:cNvSpPr/>
          <p:nvPr/>
        </p:nvSpPr>
        <p:spPr>
          <a:xfrm>
            <a:off x="296183" y="1389893"/>
            <a:ext cx="1761067" cy="173831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NEW Policies for booster accounts, fund reset</a:t>
            </a:r>
          </a:p>
        </p:txBody>
      </p:sp>
      <p:sp>
        <p:nvSpPr>
          <p:cNvPr id="7" name="Rectangle 6">
            <a:extLst>
              <a:ext uri="{FF2B5EF4-FFF2-40B4-BE49-F238E27FC236}">
                <a16:creationId xmlns:a16="http://schemas.microsoft.com/office/drawing/2014/main" id="{214ACF02-7CF9-E19A-9234-2469527993E9}"/>
              </a:ext>
            </a:extLst>
          </p:cNvPr>
          <p:cNvSpPr/>
          <p:nvPr/>
        </p:nvSpPr>
        <p:spPr>
          <a:xfrm>
            <a:off x="2107151" y="1393780"/>
            <a:ext cx="1761067" cy="1738312"/>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$11,400 </a:t>
            </a:r>
            <a:r>
              <a:rPr lang="en-US" sz="2000" dirty="0"/>
              <a:t>funding (50%) for capital projects</a:t>
            </a:r>
            <a:endParaRPr lang="en-US" dirty="0"/>
          </a:p>
        </p:txBody>
      </p:sp>
      <p:sp>
        <p:nvSpPr>
          <p:cNvPr id="8" name="Rectangle 7">
            <a:extLst>
              <a:ext uri="{FF2B5EF4-FFF2-40B4-BE49-F238E27FC236}">
                <a16:creationId xmlns:a16="http://schemas.microsoft.com/office/drawing/2014/main" id="{683997BD-C790-0F55-F76D-C8CF83DEA16D}"/>
              </a:ext>
            </a:extLst>
          </p:cNvPr>
          <p:cNvSpPr/>
          <p:nvPr/>
        </p:nvSpPr>
        <p:spPr>
          <a:xfrm>
            <a:off x="2108785" y="3166179"/>
            <a:ext cx="1761067" cy="173831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$25,500 </a:t>
            </a:r>
            <a:r>
              <a:rPr lang="en-US" sz="2400" dirty="0"/>
              <a:t>raised at our Reverse Raffle</a:t>
            </a:r>
            <a:endParaRPr lang="en-US" dirty="0"/>
          </a:p>
        </p:txBody>
      </p:sp>
      <p:sp>
        <p:nvSpPr>
          <p:cNvPr id="9" name="Rectangle 8">
            <a:extLst>
              <a:ext uri="{FF2B5EF4-FFF2-40B4-BE49-F238E27FC236}">
                <a16:creationId xmlns:a16="http://schemas.microsoft.com/office/drawing/2014/main" id="{3AFD1857-2071-AEF5-A7AA-764EC052C01B}"/>
              </a:ext>
            </a:extLst>
          </p:cNvPr>
          <p:cNvSpPr/>
          <p:nvPr/>
        </p:nvSpPr>
        <p:spPr>
          <a:xfrm>
            <a:off x="5748861" y="1389893"/>
            <a:ext cx="1761067" cy="1738312"/>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1</a:t>
            </a:r>
            <a:r>
              <a:rPr lang="en-US" dirty="0"/>
              <a:t> </a:t>
            </a:r>
            <a:r>
              <a:rPr lang="en-US" sz="2000" dirty="0"/>
              <a:t>Regional Coach of the Year (Corbin Waller, Soccer)</a:t>
            </a:r>
            <a:endParaRPr lang="en-US" dirty="0"/>
          </a:p>
        </p:txBody>
      </p:sp>
      <p:sp>
        <p:nvSpPr>
          <p:cNvPr id="10" name="Rectangle 9">
            <a:extLst>
              <a:ext uri="{FF2B5EF4-FFF2-40B4-BE49-F238E27FC236}">
                <a16:creationId xmlns:a16="http://schemas.microsoft.com/office/drawing/2014/main" id="{CF1C9F15-8C2A-1B2F-23DA-1757F39D237A}"/>
              </a:ext>
            </a:extLst>
          </p:cNvPr>
          <p:cNvSpPr/>
          <p:nvPr/>
        </p:nvSpPr>
        <p:spPr>
          <a:xfrm>
            <a:off x="3928823" y="1389893"/>
            <a:ext cx="1761067" cy="173831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$5,000 </a:t>
            </a:r>
            <a:r>
              <a:rPr lang="en-US" sz="2400" dirty="0"/>
              <a:t>given in scholarships (7 students)</a:t>
            </a:r>
            <a:endParaRPr lang="en-US" dirty="0"/>
          </a:p>
        </p:txBody>
      </p:sp>
      <p:sp>
        <p:nvSpPr>
          <p:cNvPr id="11" name="Rectangle 10">
            <a:extLst>
              <a:ext uri="{FF2B5EF4-FFF2-40B4-BE49-F238E27FC236}">
                <a16:creationId xmlns:a16="http://schemas.microsoft.com/office/drawing/2014/main" id="{F6CBDD0A-8730-C438-F05A-EE553A6E8366}"/>
              </a:ext>
            </a:extLst>
          </p:cNvPr>
          <p:cNvSpPr/>
          <p:nvPr/>
        </p:nvSpPr>
        <p:spPr>
          <a:xfrm>
            <a:off x="3928823" y="3166179"/>
            <a:ext cx="1761067" cy="1738312"/>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WON </a:t>
            </a:r>
            <a:r>
              <a:rPr lang="en-US" sz="2400" b="1" dirty="0"/>
              <a:t>$10,000 </a:t>
            </a:r>
            <a:r>
              <a:rPr lang="en-US" sz="2000" dirty="0"/>
              <a:t>Fastenal grant for non-revenue sports</a:t>
            </a:r>
          </a:p>
        </p:txBody>
      </p:sp>
      <p:sp>
        <p:nvSpPr>
          <p:cNvPr id="12" name="Rectangle 11">
            <a:extLst>
              <a:ext uri="{FF2B5EF4-FFF2-40B4-BE49-F238E27FC236}">
                <a16:creationId xmlns:a16="http://schemas.microsoft.com/office/drawing/2014/main" id="{E1C50A48-7B71-0409-51BF-D736BD0C0CE6}"/>
              </a:ext>
            </a:extLst>
          </p:cNvPr>
          <p:cNvSpPr/>
          <p:nvPr/>
        </p:nvSpPr>
        <p:spPr>
          <a:xfrm>
            <a:off x="5748861" y="3158408"/>
            <a:ext cx="1761067" cy="173831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$9,000 </a:t>
            </a:r>
            <a:r>
              <a:rPr lang="en-US" dirty="0"/>
              <a:t>raised in Silent Auction item sales</a:t>
            </a:r>
          </a:p>
        </p:txBody>
      </p:sp>
      <p:sp>
        <p:nvSpPr>
          <p:cNvPr id="15" name="Rectangle 14">
            <a:extLst>
              <a:ext uri="{FF2B5EF4-FFF2-40B4-BE49-F238E27FC236}">
                <a16:creationId xmlns:a16="http://schemas.microsoft.com/office/drawing/2014/main" id="{862BC7FC-99F5-E1F7-8E00-F53E2D103531}"/>
              </a:ext>
            </a:extLst>
          </p:cNvPr>
          <p:cNvSpPr/>
          <p:nvPr/>
        </p:nvSpPr>
        <p:spPr>
          <a:xfrm>
            <a:off x="9379867" y="1397664"/>
            <a:ext cx="1761067" cy="1738312"/>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116</a:t>
            </a:r>
            <a:r>
              <a:rPr lang="en-US" dirty="0"/>
              <a:t> </a:t>
            </a:r>
            <a:r>
              <a:rPr lang="en-US" sz="2400" dirty="0"/>
              <a:t>Booster Club Members</a:t>
            </a:r>
            <a:endParaRPr lang="en-US" dirty="0"/>
          </a:p>
        </p:txBody>
      </p:sp>
      <p:sp>
        <p:nvSpPr>
          <p:cNvPr id="16" name="Rectangle 15">
            <a:extLst>
              <a:ext uri="{FF2B5EF4-FFF2-40B4-BE49-F238E27FC236}">
                <a16:creationId xmlns:a16="http://schemas.microsoft.com/office/drawing/2014/main" id="{4CDE2693-F519-18DA-209A-2D8FD9F5B438}"/>
              </a:ext>
            </a:extLst>
          </p:cNvPr>
          <p:cNvSpPr/>
          <p:nvPr/>
        </p:nvSpPr>
        <p:spPr>
          <a:xfrm>
            <a:off x="7559829" y="1397664"/>
            <a:ext cx="1761067" cy="173831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3</a:t>
            </a:r>
            <a:r>
              <a:rPr lang="en-US" sz="2800" b="1" dirty="0"/>
              <a:t> </a:t>
            </a:r>
            <a:br>
              <a:rPr lang="en-US" sz="2800" b="1" dirty="0"/>
            </a:br>
            <a:r>
              <a:rPr lang="en-US" sz="2000" dirty="0"/>
              <a:t>George Pope Volunteer Awards</a:t>
            </a:r>
            <a:endParaRPr lang="en-US" dirty="0"/>
          </a:p>
        </p:txBody>
      </p:sp>
      <p:sp>
        <p:nvSpPr>
          <p:cNvPr id="17" name="Rectangle 16">
            <a:extLst>
              <a:ext uri="{FF2B5EF4-FFF2-40B4-BE49-F238E27FC236}">
                <a16:creationId xmlns:a16="http://schemas.microsoft.com/office/drawing/2014/main" id="{A85CD263-8FDF-E06B-3ADD-A6AABBAC2ED1}"/>
              </a:ext>
            </a:extLst>
          </p:cNvPr>
          <p:cNvSpPr/>
          <p:nvPr/>
        </p:nvSpPr>
        <p:spPr>
          <a:xfrm>
            <a:off x="7559829" y="3173950"/>
            <a:ext cx="1761067" cy="1738312"/>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 NC Healthy School/Trainer certification - </a:t>
            </a:r>
            <a:r>
              <a:rPr lang="en-US" sz="2400" b="1" dirty="0"/>
              <a:t>1st in GCS </a:t>
            </a:r>
            <a:r>
              <a:rPr lang="en-US" sz="2000" dirty="0"/>
              <a:t>(Liam Buckley)</a:t>
            </a:r>
          </a:p>
        </p:txBody>
      </p:sp>
      <p:sp>
        <p:nvSpPr>
          <p:cNvPr id="18" name="Rectangle 17">
            <a:extLst>
              <a:ext uri="{FF2B5EF4-FFF2-40B4-BE49-F238E27FC236}">
                <a16:creationId xmlns:a16="http://schemas.microsoft.com/office/drawing/2014/main" id="{1654BD3A-D2D8-9782-15F1-6EC93334A5D1}"/>
              </a:ext>
            </a:extLst>
          </p:cNvPr>
          <p:cNvSpPr/>
          <p:nvPr/>
        </p:nvSpPr>
        <p:spPr>
          <a:xfrm>
            <a:off x="9379867" y="3166179"/>
            <a:ext cx="1761067" cy="173831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$7,000 </a:t>
            </a:r>
            <a:r>
              <a:rPr lang="en-US" sz="2400" dirty="0"/>
              <a:t>in Sports Pass sales </a:t>
            </a:r>
            <a:endParaRPr lang="en-US" dirty="0"/>
          </a:p>
        </p:txBody>
      </p:sp>
      <p:sp>
        <p:nvSpPr>
          <p:cNvPr id="19" name="Rectangle 18">
            <a:extLst>
              <a:ext uri="{FF2B5EF4-FFF2-40B4-BE49-F238E27FC236}">
                <a16:creationId xmlns:a16="http://schemas.microsoft.com/office/drawing/2014/main" id="{7B4BCAD0-A2BF-89AD-A718-06A3F54F5AAB}"/>
              </a:ext>
            </a:extLst>
          </p:cNvPr>
          <p:cNvSpPr/>
          <p:nvPr/>
        </p:nvSpPr>
        <p:spPr>
          <a:xfrm>
            <a:off x="296183" y="4945349"/>
            <a:ext cx="1761067" cy="173831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Conference Champion and 4 round playoffs M. Soccer2022</a:t>
            </a:r>
          </a:p>
        </p:txBody>
      </p:sp>
      <p:sp>
        <p:nvSpPr>
          <p:cNvPr id="20" name="Rectangle 19">
            <a:extLst>
              <a:ext uri="{FF2B5EF4-FFF2-40B4-BE49-F238E27FC236}">
                <a16:creationId xmlns:a16="http://schemas.microsoft.com/office/drawing/2014/main" id="{33807B03-44D1-6EE3-B5B7-EC73A5BA3ADF}"/>
              </a:ext>
            </a:extLst>
          </p:cNvPr>
          <p:cNvSpPr/>
          <p:nvPr/>
        </p:nvSpPr>
        <p:spPr>
          <a:xfrm>
            <a:off x="2107151" y="4949236"/>
            <a:ext cx="1761067" cy="1738312"/>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 team sports made the 4A Playoffs </a:t>
            </a:r>
          </a:p>
        </p:txBody>
      </p:sp>
      <p:sp>
        <p:nvSpPr>
          <p:cNvPr id="21" name="Rectangle 20">
            <a:extLst>
              <a:ext uri="{FF2B5EF4-FFF2-40B4-BE49-F238E27FC236}">
                <a16:creationId xmlns:a16="http://schemas.microsoft.com/office/drawing/2014/main" id="{7320BDE2-EAD5-1323-4C4C-28284D50683C}"/>
              </a:ext>
            </a:extLst>
          </p:cNvPr>
          <p:cNvSpPr/>
          <p:nvPr/>
        </p:nvSpPr>
        <p:spPr>
          <a:xfrm>
            <a:off x="5748861" y="4945349"/>
            <a:ext cx="1761067" cy="1738312"/>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 Athletes from class of ‘22 participating either D1, D2 or D3 sports </a:t>
            </a:r>
          </a:p>
        </p:txBody>
      </p:sp>
      <p:sp>
        <p:nvSpPr>
          <p:cNvPr id="22" name="Rectangle 21">
            <a:extLst>
              <a:ext uri="{FF2B5EF4-FFF2-40B4-BE49-F238E27FC236}">
                <a16:creationId xmlns:a16="http://schemas.microsoft.com/office/drawing/2014/main" id="{F9AB3AE9-A3AE-F54D-9F38-51DFC1E53600}"/>
              </a:ext>
            </a:extLst>
          </p:cNvPr>
          <p:cNvSpPr/>
          <p:nvPr/>
        </p:nvSpPr>
        <p:spPr>
          <a:xfrm>
            <a:off x="3928823" y="4945349"/>
            <a:ext cx="1761067" cy="173831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 Soccer represented SWGHS in the 2022 NCCA All-Star Games </a:t>
            </a:r>
          </a:p>
        </p:txBody>
      </p:sp>
      <p:sp>
        <p:nvSpPr>
          <p:cNvPr id="23" name="Rectangle 22">
            <a:extLst>
              <a:ext uri="{FF2B5EF4-FFF2-40B4-BE49-F238E27FC236}">
                <a16:creationId xmlns:a16="http://schemas.microsoft.com/office/drawing/2014/main" id="{98049A71-17A4-4C77-BF3E-D642CFD5E8EB}"/>
              </a:ext>
            </a:extLst>
          </p:cNvPr>
          <p:cNvSpPr/>
          <p:nvPr/>
        </p:nvSpPr>
        <p:spPr>
          <a:xfrm>
            <a:off x="9379867" y="4953120"/>
            <a:ext cx="1761067" cy="1738312"/>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Metro 4A Coach of the Year and Region 5 Coach of Year</a:t>
            </a:r>
          </a:p>
          <a:p>
            <a:pPr algn="ctr"/>
            <a:r>
              <a:rPr lang="en-US" dirty="0"/>
              <a:t>Corbin Waller </a:t>
            </a:r>
          </a:p>
        </p:txBody>
      </p:sp>
      <p:sp>
        <p:nvSpPr>
          <p:cNvPr id="24" name="Rectangle 23">
            <a:extLst>
              <a:ext uri="{FF2B5EF4-FFF2-40B4-BE49-F238E27FC236}">
                <a16:creationId xmlns:a16="http://schemas.microsoft.com/office/drawing/2014/main" id="{A9C4DB3E-62C9-F197-2C4C-B6C1C823B586}"/>
              </a:ext>
            </a:extLst>
          </p:cNvPr>
          <p:cNvSpPr/>
          <p:nvPr/>
        </p:nvSpPr>
        <p:spPr>
          <a:xfrm>
            <a:off x="7559829" y="4953120"/>
            <a:ext cx="1761067" cy="173831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Professional Contracts     Jacob Edwards- Minn. Twins and LaShonda Monk- Finland </a:t>
            </a:r>
          </a:p>
        </p:txBody>
      </p:sp>
    </p:spTree>
    <p:extLst>
      <p:ext uri="{BB962C8B-B14F-4D97-AF65-F5344CB8AC3E}">
        <p14:creationId xmlns:p14="http://schemas.microsoft.com/office/powerpoint/2010/main" val="3134343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A150E-DB03-BE43-ADF7-09515D54AE9E}"/>
              </a:ext>
            </a:extLst>
          </p:cNvPr>
          <p:cNvSpPr>
            <a:spLocks noGrp="1"/>
          </p:cNvSpPr>
          <p:nvPr>
            <p:ph type="title"/>
          </p:nvPr>
        </p:nvSpPr>
        <p:spPr/>
        <p:txBody>
          <a:bodyPr/>
          <a:lstStyle/>
          <a:p>
            <a:r>
              <a:rPr lang="en-US" dirty="0"/>
              <a:t>Goals/Plans for 2022-2023</a:t>
            </a:r>
          </a:p>
        </p:txBody>
      </p:sp>
      <p:sp>
        <p:nvSpPr>
          <p:cNvPr id="5" name="Content Placeholder 4">
            <a:extLst>
              <a:ext uri="{FF2B5EF4-FFF2-40B4-BE49-F238E27FC236}">
                <a16:creationId xmlns:a16="http://schemas.microsoft.com/office/drawing/2014/main" id="{6CBD9158-BA69-F441-A06E-18262978DCB9}"/>
              </a:ext>
            </a:extLst>
          </p:cNvPr>
          <p:cNvSpPr>
            <a:spLocks noGrp="1"/>
          </p:cNvSpPr>
          <p:nvPr>
            <p:ph sz="half" idx="2"/>
          </p:nvPr>
        </p:nvSpPr>
        <p:spPr>
          <a:xfrm>
            <a:off x="2340523" y="1560930"/>
            <a:ext cx="6763262" cy="2180891"/>
          </a:xfrm>
        </p:spPr>
        <p:txBody>
          <a:bodyPr>
            <a:normAutofit fontScale="77500" lnSpcReduction="20000"/>
          </a:bodyPr>
          <a:lstStyle/>
          <a:p>
            <a:pPr marL="0" indent="0" algn="ctr">
              <a:buNone/>
            </a:pPr>
            <a:r>
              <a:rPr lang="en-US" sz="3600" b="1" dirty="0">
                <a:solidFill>
                  <a:srgbClr val="00B050"/>
                </a:solidFill>
              </a:rPr>
              <a:t>“Make it accurate, make it easy”</a:t>
            </a:r>
            <a:endParaRPr lang="en-US" b="1" dirty="0">
              <a:solidFill>
                <a:srgbClr val="00B050"/>
              </a:solidFill>
            </a:endParaRPr>
          </a:p>
          <a:p>
            <a:r>
              <a:rPr lang="en-US" dirty="0"/>
              <a:t>Organizing and Advertising of Fundraisers (Main and  and Team)</a:t>
            </a:r>
          </a:p>
          <a:p>
            <a:r>
              <a:rPr lang="en-US" dirty="0"/>
              <a:t>Creating a Succession Plan</a:t>
            </a:r>
          </a:p>
          <a:p>
            <a:r>
              <a:rPr lang="en-US" dirty="0"/>
              <a:t>Access to documentation/information</a:t>
            </a:r>
          </a:p>
          <a:p>
            <a:r>
              <a:rPr lang="en-US" dirty="0"/>
              <a:t>More support for team boosters</a:t>
            </a:r>
          </a:p>
        </p:txBody>
      </p:sp>
      <p:sp>
        <p:nvSpPr>
          <p:cNvPr id="3" name="TextBox 2">
            <a:extLst>
              <a:ext uri="{FF2B5EF4-FFF2-40B4-BE49-F238E27FC236}">
                <a16:creationId xmlns:a16="http://schemas.microsoft.com/office/drawing/2014/main" id="{6BA3DE27-EE98-5B00-533C-1BA661249E41}"/>
              </a:ext>
            </a:extLst>
          </p:cNvPr>
          <p:cNvSpPr txBox="1"/>
          <p:nvPr/>
        </p:nvSpPr>
        <p:spPr>
          <a:xfrm>
            <a:off x="436450" y="2401797"/>
            <a:ext cx="1577740" cy="523220"/>
          </a:xfrm>
          <a:prstGeom prst="rect">
            <a:avLst/>
          </a:prstGeom>
          <a:noFill/>
        </p:spPr>
        <p:txBody>
          <a:bodyPr wrap="none" rtlCol="0">
            <a:spAutoFit/>
          </a:bodyPr>
          <a:lstStyle/>
          <a:p>
            <a:r>
              <a:rPr lang="en-US" sz="2800" b="1" dirty="0"/>
              <a:t>Boosters:</a:t>
            </a:r>
          </a:p>
        </p:txBody>
      </p:sp>
      <p:sp>
        <p:nvSpPr>
          <p:cNvPr id="6" name="TextBox 5">
            <a:extLst>
              <a:ext uri="{FF2B5EF4-FFF2-40B4-BE49-F238E27FC236}">
                <a16:creationId xmlns:a16="http://schemas.microsoft.com/office/drawing/2014/main" id="{68203514-B7F9-3A95-E63F-9136D2D4350F}"/>
              </a:ext>
            </a:extLst>
          </p:cNvPr>
          <p:cNvSpPr txBox="1"/>
          <p:nvPr/>
        </p:nvSpPr>
        <p:spPr>
          <a:xfrm>
            <a:off x="436450" y="4900355"/>
            <a:ext cx="728084" cy="523220"/>
          </a:xfrm>
          <a:prstGeom prst="rect">
            <a:avLst/>
          </a:prstGeom>
          <a:noFill/>
        </p:spPr>
        <p:txBody>
          <a:bodyPr wrap="none" rtlCol="0">
            <a:spAutoFit/>
          </a:bodyPr>
          <a:lstStyle/>
          <a:p>
            <a:r>
              <a:rPr lang="en-US" sz="2800" b="1" dirty="0"/>
              <a:t>AD:</a:t>
            </a:r>
          </a:p>
        </p:txBody>
      </p:sp>
      <p:sp>
        <p:nvSpPr>
          <p:cNvPr id="7" name="Content Placeholder 4">
            <a:extLst>
              <a:ext uri="{FF2B5EF4-FFF2-40B4-BE49-F238E27FC236}">
                <a16:creationId xmlns:a16="http://schemas.microsoft.com/office/drawing/2014/main" id="{8DA5A595-4B82-969B-424A-643D8169474E}"/>
              </a:ext>
            </a:extLst>
          </p:cNvPr>
          <p:cNvSpPr txBox="1">
            <a:spLocks/>
          </p:cNvSpPr>
          <p:nvPr/>
        </p:nvSpPr>
        <p:spPr>
          <a:xfrm>
            <a:off x="2340523" y="3933369"/>
            <a:ext cx="6526752" cy="21808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b="1" dirty="0">
                <a:solidFill>
                  <a:srgbClr val="00B050"/>
                </a:solidFill>
              </a:rPr>
              <a:t>“Goals”</a:t>
            </a:r>
          </a:p>
          <a:p>
            <a:r>
              <a:rPr lang="en-US" sz="2200" dirty="0"/>
              <a:t>Work to support all athletic teams</a:t>
            </a:r>
          </a:p>
          <a:p>
            <a:r>
              <a:rPr lang="en-US" sz="2200" dirty="0"/>
              <a:t>Improve communication in Athletic Dept. </a:t>
            </a:r>
          </a:p>
          <a:p>
            <a:r>
              <a:rPr lang="en-US" sz="2200" dirty="0"/>
              <a:t>Facility upgrades that benefit our athletes- Weight room/video boards </a:t>
            </a:r>
          </a:p>
          <a:p>
            <a:pPr marL="0" indent="0">
              <a:buNone/>
            </a:pPr>
            <a:endParaRPr lang="en-US" dirty="0"/>
          </a:p>
          <a:p>
            <a:pPr marL="0" indent="0">
              <a:buNone/>
            </a:pPr>
            <a:endParaRPr lang="en-US" dirty="0"/>
          </a:p>
        </p:txBody>
      </p:sp>
      <p:pic>
        <p:nvPicPr>
          <p:cNvPr id="9" name="Picture 8" descr="Icon&#10;&#10;Description automatically generated with medium confidence">
            <a:extLst>
              <a:ext uri="{FF2B5EF4-FFF2-40B4-BE49-F238E27FC236}">
                <a16:creationId xmlns:a16="http://schemas.microsoft.com/office/drawing/2014/main" id="{0C13AF6F-6222-7126-7F7E-0648082BEEA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8272993" y="1385470"/>
            <a:ext cx="3911600" cy="3911600"/>
          </a:xfrm>
          <a:prstGeom prst="rect">
            <a:avLst/>
          </a:prstGeom>
        </p:spPr>
      </p:pic>
    </p:spTree>
    <p:extLst>
      <p:ext uri="{BB962C8B-B14F-4D97-AF65-F5344CB8AC3E}">
        <p14:creationId xmlns:p14="http://schemas.microsoft.com/office/powerpoint/2010/main" val="2836253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67073-2738-223C-E0A2-CEFF745D72E4}"/>
              </a:ext>
            </a:extLst>
          </p:cNvPr>
          <p:cNvSpPr>
            <a:spLocks noGrp="1"/>
          </p:cNvSpPr>
          <p:nvPr>
            <p:ph type="title"/>
          </p:nvPr>
        </p:nvSpPr>
        <p:spPr/>
        <p:txBody>
          <a:bodyPr/>
          <a:lstStyle/>
          <a:p>
            <a:r>
              <a:rPr lang="en-US" dirty="0"/>
              <a:t>Upcoming Important Dates and Meetings</a:t>
            </a:r>
          </a:p>
        </p:txBody>
      </p:sp>
      <p:sp>
        <p:nvSpPr>
          <p:cNvPr id="3" name="Content Placeholder 2">
            <a:extLst>
              <a:ext uri="{FF2B5EF4-FFF2-40B4-BE49-F238E27FC236}">
                <a16:creationId xmlns:a16="http://schemas.microsoft.com/office/drawing/2014/main" id="{7266667B-732C-7581-8285-34EFB705E736}"/>
              </a:ext>
            </a:extLst>
          </p:cNvPr>
          <p:cNvSpPr>
            <a:spLocks noGrp="1"/>
          </p:cNvSpPr>
          <p:nvPr>
            <p:ph sz="half" idx="1"/>
          </p:nvPr>
        </p:nvSpPr>
        <p:spPr>
          <a:xfrm>
            <a:off x="838199" y="1825625"/>
            <a:ext cx="6443133" cy="4351338"/>
          </a:xfrm>
        </p:spPr>
        <p:txBody>
          <a:bodyPr>
            <a:normAutofit lnSpcReduction="10000"/>
          </a:bodyPr>
          <a:lstStyle/>
          <a:p>
            <a:r>
              <a:rPr lang="en-US" dirty="0"/>
              <a:t>Fall Freshman Fair Play meeting Aug. 9 6pm - Auditorium </a:t>
            </a:r>
          </a:p>
          <a:p>
            <a:r>
              <a:rPr lang="en-US" dirty="0"/>
              <a:t>Freshman Orientation Aug. 18</a:t>
            </a:r>
            <a:r>
              <a:rPr lang="en-US" baseline="30000" dirty="0"/>
              <a:t>th</a:t>
            </a:r>
            <a:r>
              <a:rPr lang="en-US" dirty="0"/>
              <a:t> 10 am and 6 pm</a:t>
            </a:r>
          </a:p>
          <a:p>
            <a:r>
              <a:rPr lang="en-US" dirty="0"/>
              <a:t>Open House Aug 22</a:t>
            </a:r>
            <a:r>
              <a:rPr lang="en-US" baseline="30000" dirty="0"/>
              <a:t>nd</a:t>
            </a:r>
            <a:r>
              <a:rPr lang="en-US" dirty="0"/>
              <a:t> 10 am and 6 pm </a:t>
            </a:r>
          </a:p>
          <a:p>
            <a:endParaRPr lang="en-US" dirty="0"/>
          </a:p>
          <a:p>
            <a:r>
              <a:rPr lang="en-US" dirty="0"/>
              <a:t>Golf Tournament 11/11/22</a:t>
            </a:r>
          </a:p>
          <a:p>
            <a:r>
              <a:rPr lang="en-US" dirty="0"/>
              <a:t>Reverse Raffle &amp; Silent Auction 3/25/22</a:t>
            </a:r>
          </a:p>
          <a:p>
            <a:r>
              <a:rPr lang="en-US" dirty="0"/>
              <a:t>Capital Funding Requests TBA</a:t>
            </a:r>
          </a:p>
        </p:txBody>
      </p:sp>
      <p:sp>
        <p:nvSpPr>
          <p:cNvPr id="4" name="Content Placeholder 3">
            <a:extLst>
              <a:ext uri="{FF2B5EF4-FFF2-40B4-BE49-F238E27FC236}">
                <a16:creationId xmlns:a16="http://schemas.microsoft.com/office/drawing/2014/main" id="{0F879A92-14F6-9EC2-F10D-4C01F31F0A8C}"/>
              </a:ext>
            </a:extLst>
          </p:cNvPr>
          <p:cNvSpPr>
            <a:spLocks noGrp="1"/>
          </p:cNvSpPr>
          <p:nvPr>
            <p:ph sz="half" idx="2"/>
          </p:nvPr>
        </p:nvSpPr>
        <p:spPr>
          <a:xfrm>
            <a:off x="7425267" y="2028825"/>
            <a:ext cx="4140200" cy="3186642"/>
          </a:xfrm>
          <a:prstGeom prst="rect">
            <a:avLst/>
          </a:prstGeom>
          <a:solidFill>
            <a:srgbClr val="00B050"/>
          </a:solidFill>
          <a:ln w="50800" cmpd="thickThin">
            <a:solidFill>
              <a:schemeClr val="tx1"/>
            </a:solidFill>
          </a:ln>
        </p:spPr>
        <p:txBody>
          <a:bodyPr>
            <a:normAutofit lnSpcReduction="10000"/>
          </a:bodyPr>
          <a:lstStyle/>
          <a:p>
            <a:pPr marL="0" indent="0" algn="ctr">
              <a:buNone/>
            </a:pPr>
            <a:r>
              <a:rPr lang="en-US" sz="3200" dirty="0"/>
              <a:t>Winter and Spring Sports Boosters should be meeting with their coaching staff </a:t>
            </a:r>
            <a:r>
              <a:rPr lang="en-US" sz="3200" b="1" dirty="0"/>
              <a:t>NOW</a:t>
            </a:r>
          </a:p>
          <a:p>
            <a:pPr marL="0" indent="0" algn="ctr">
              <a:buNone/>
            </a:pPr>
            <a:r>
              <a:rPr lang="en-US" sz="3200" dirty="0"/>
              <a:t>Plan for the upcoming season and create a budget!</a:t>
            </a:r>
          </a:p>
        </p:txBody>
      </p:sp>
    </p:spTree>
    <p:extLst>
      <p:ext uri="{BB962C8B-B14F-4D97-AF65-F5344CB8AC3E}">
        <p14:creationId xmlns:p14="http://schemas.microsoft.com/office/powerpoint/2010/main" val="3718741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F77F486651DF94499A8D09F8B6768B3" ma:contentTypeVersion="13" ma:contentTypeDescription="Create a new document." ma:contentTypeScope="" ma:versionID="92d02188f24f382c2b2ba4c432adeb5f">
  <xsd:schema xmlns:xsd="http://www.w3.org/2001/XMLSchema" xmlns:xs="http://www.w3.org/2001/XMLSchema" xmlns:p="http://schemas.microsoft.com/office/2006/metadata/properties" xmlns:ns3="1949b63a-d374-429b-9fab-6989e579c39a" xmlns:ns4="30bc075c-14ca-400f-ac1c-5c4326a68980" targetNamespace="http://schemas.microsoft.com/office/2006/metadata/properties" ma:root="true" ma:fieldsID="41b161e8c4469fc9f38755ae4691a14a" ns3:_="" ns4:_="">
    <xsd:import namespace="1949b63a-d374-429b-9fab-6989e579c39a"/>
    <xsd:import namespace="30bc075c-14ca-400f-ac1c-5c4326a6898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49b63a-d374-429b-9fab-6989e579c39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bc075c-14ca-400f-ac1c-5c4326a6898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AA31760-F886-4156-B4E5-FEFDAD72940F}">
  <ds:schemaRefs>
    <ds:schemaRef ds:uri="http://schemas.microsoft.com/sharepoint/v3/contenttype/forms"/>
  </ds:schemaRefs>
</ds:datastoreItem>
</file>

<file path=customXml/itemProps2.xml><?xml version="1.0" encoding="utf-8"?>
<ds:datastoreItem xmlns:ds="http://schemas.openxmlformats.org/officeDocument/2006/customXml" ds:itemID="{1790755C-41DA-45B0-8D0E-0A93BE60E5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49b63a-d374-429b-9fab-6989e579c39a"/>
    <ds:schemaRef ds:uri="30bc075c-14ca-400f-ac1c-5c4326a689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B56D39-29B8-4BA4-AF08-D26B388FBDBA}">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30bc075c-14ca-400f-ac1c-5c4326a68980"/>
    <ds:schemaRef ds:uri="1949b63a-d374-429b-9fab-6989e579c39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4933</TotalTime>
  <Words>1669</Words>
  <Application>Microsoft Macintosh PowerPoint</Application>
  <PresentationFormat>Widescreen</PresentationFormat>
  <Paragraphs>198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Presidents and Treasurers Meeting</vt:lpstr>
      <vt:lpstr>Welcome and Introductions</vt:lpstr>
      <vt:lpstr>Greetings from the Secretary</vt:lpstr>
      <vt:lpstr>SWGHS Athletic Boosters Mission Statement</vt:lpstr>
      <vt:lpstr>SWGHS Athletics Main Booster Executive Board</vt:lpstr>
      <vt:lpstr>Open Positions/Help Needed</vt:lpstr>
      <vt:lpstr>Highlights from 2021-2022</vt:lpstr>
      <vt:lpstr>Goals/Plans for 2022-2023</vt:lpstr>
      <vt:lpstr>Upcoming Important Dates and Meetings</vt:lpstr>
      <vt:lpstr>Fundraising for your team</vt:lpstr>
      <vt:lpstr>Main Booster Meeting Schedule</vt:lpstr>
      <vt:lpstr>Booster Documents</vt:lpstr>
      <vt:lpstr>Booster Board Job Summaries </vt:lpstr>
      <vt:lpstr>Team Booster President/VP</vt:lpstr>
      <vt:lpstr>Team Booster Treasurer</vt:lpstr>
      <vt:lpstr>Team Booster Secretary</vt:lpstr>
      <vt:lpstr>That’s a lot of Boosters… what’s the difference?</vt:lpstr>
      <vt:lpstr>Main Booster Board Obligations</vt:lpstr>
      <vt:lpstr>Team Booster Board Obligations</vt:lpstr>
      <vt:lpstr>Can new team boosters be set up? </vt:lpstr>
      <vt:lpstr>Summary and Questions</vt:lpstr>
      <vt:lpstr>Money Matters and Treasurer Education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Presidents and Treasurers Meeting</dc:title>
  <dc:creator>Sherry L Murray</dc:creator>
  <cp:lastModifiedBy>Sherry L Murray</cp:lastModifiedBy>
  <cp:revision>23</cp:revision>
  <dcterms:created xsi:type="dcterms:W3CDTF">2021-07-30T15:25:25Z</dcterms:created>
  <dcterms:modified xsi:type="dcterms:W3CDTF">2022-08-18T07:58:45Z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0x0101000F77F486651DF94499A8D09F8B6768B3</vt:lpwstr>
  </property>
</Properties>
</file>